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2"/>
  </p:handoutMasterIdLst>
  <p:sldIdLst>
    <p:sldId id="709" r:id="rId3"/>
    <p:sldId id="721" r:id="rId5"/>
    <p:sldId id="744" r:id="rId6"/>
    <p:sldId id="745" r:id="rId7"/>
    <p:sldId id="747" r:id="rId8"/>
    <p:sldId id="746" r:id="rId9"/>
    <p:sldId id="748" r:id="rId10"/>
    <p:sldId id="749" r:id="rId11"/>
    <p:sldId id="751" r:id="rId12"/>
    <p:sldId id="752" r:id="rId13"/>
    <p:sldId id="753" r:id="rId14"/>
    <p:sldId id="754" r:id="rId15"/>
    <p:sldId id="755" r:id="rId16"/>
    <p:sldId id="756" r:id="rId17"/>
    <p:sldId id="757" r:id="rId18"/>
    <p:sldId id="758" r:id="rId19"/>
    <p:sldId id="759" r:id="rId20"/>
    <p:sldId id="760" r:id="rId21"/>
    <p:sldId id="761" r:id="rId22"/>
    <p:sldId id="762" r:id="rId23"/>
    <p:sldId id="763" r:id="rId24"/>
    <p:sldId id="767" r:id="rId25"/>
    <p:sldId id="766" r:id="rId26"/>
    <p:sldId id="768" r:id="rId27"/>
    <p:sldId id="769" r:id="rId28"/>
    <p:sldId id="770" r:id="rId29"/>
    <p:sldId id="771" r:id="rId30"/>
    <p:sldId id="772" r:id="rId31"/>
    <p:sldId id="773" r:id="rId32"/>
    <p:sldId id="774" r:id="rId33"/>
    <p:sldId id="775" r:id="rId34"/>
    <p:sldId id="776" r:id="rId35"/>
    <p:sldId id="777" r:id="rId36"/>
    <p:sldId id="778" r:id="rId37"/>
    <p:sldId id="779" r:id="rId38"/>
    <p:sldId id="780" r:id="rId39"/>
    <p:sldId id="781" r:id="rId40"/>
    <p:sldId id="782" r:id="rId41"/>
    <p:sldId id="783" r:id="rId42"/>
    <p:sldId id="786" r:id="rId43"/>
    <p:sldId id="787" r:id="rId44"/>
    <p:sldId id="788" r:id="rId45"/>
    <p:sldId id="789" r:id="rId46"/>
    <p:sldId id="790" r:id="rId47"/>
    <p:sldId id="791" r:id="rId48"/>
    <p:sldId id="792" r:id="rId49"/>
    <p:sldId id="793" r:id="rId50"/>
    <p:sldId id="794" r:id="rId51"/>
    <p:sldId id="795" r:id="rId52"/>
    <p:sldId id="796" r:id="rId53"/>
    <p:sldId id="797" r:id="rId54"/>
    <p:sldId id="798" r:id="rId55"/>
    <p:sldId id="799" r:id="rId56"/>
    <p:sldId id="800" r:id="rId57"/>
    <p:sldId id="801" r:id="rId58"/>
    <p:sldId id="802" r:id="rId59"/>
    <p:sldId id="803" r:id="rId60"/>
    <p:sldId id="804" r:id="rId61"/>
    <p:sldId id="805" r:id="rId62"/>
    <p:sldId id="806" r:id="rId63"/>
    <p:sldId id="807" r:id="rId64"/>
    <p:sldId id="808" r:id="rId65"/>
    <p:sldId id="810" r:id="rId66"/>
    <p:sldId id="809" r:id="rId67"/>
    <p:sldId id="811" r:id="rId68"/>
    <p:sldId id="812" r:id="rId69"/>
    <p:sldId id="813" r:id="rId70"/>
    <p:sldId id="814" r:id="rId71"/>
    <p:sldId id="815" r:id="rId72"/>
    <p:sldId id="816" r:id="rId73"/>
    <p:sldId id="817" r:id="rId74"/>
    <p:sldId id="818" r:id="rId75"/>
    <p:sldId id="819" r:id="rId76"/>
    <p:sldId id="820" r:id="rId77"/>
    <p:sldId id="821" r:id="rId78"/>
    <p:sldId id="822" r:id="rId79"/>
    <p:sldId id="823" r:id="rId80"/>
    <p:sldId id="824" r:id="rId81"/>
    <p:sldId id="825" r:id="rId82"/>
    <p:sldId id="826" r:id="rId83"/>
    <p:sldId id="827" r:id="rId84"/>
    <p:sldId id="828" r:id="rId85"/>
    <p:sldId id="829" r:id="rId86"/>
    <p:sldId id="830" r:id="rId87"/>
    <p:sldId id="831" r:id="rId88"/>
    <p:sldId id="832" r:id="rId89"/>
    <p:sldId id="833" r:id="rId90"/>
    <p:sldId id="713" r:id="rId91"/>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00896D"/>
    <a:srgbClr val="006D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7"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251.xml"/><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handoutMaster" Target="handoutMasters/handoutMaster1.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21T20:50:1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9693.05 9673.06,'0'0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21T20:50:1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9132.44 4211.44,'10'0,"0"0,-10 10,10-10,0 10,0-10,10 0,-10 10,0-10,10 0,-10 0,0 0,0 0,0 0,0 0,10 0,-10 0,0 0,0 0,0 0,0 0,0 0,0 0,0 0,10 0,-10 0,0 0,0 0,0-10,0 10,0 0,-1 0,1-10,20 10,-20-10,0 10,0 0,-10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21T20:50:1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12067.4 4521.44,'0'10,"0"0,0 0,-10 0,0 0,0 0,0 0,0 0,0 9,0 11,-10-20,10 10,0-10,0 0,10 0,-10-10,10 10,-10 0,0 0,20 0,20 0,10 10,0-20,10 10,0 0,-10-10,9 20,-9-20,0 10,-20-10,-10 0,-10 20,-10 10,-20-10,10 20,-10-20,-10 10,11 0,-11-10,0 10,0-20,10 0,20-10,0 0,0 0,0 0,0 0,0 0,0 0,0 0,10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21T20:50:1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12157.4 4491.44,'10'0,"0"0,-1 0,1 0,20 0,-10-10,0-10,-10 20,0 0,10 0,10-10,-10 10,20-10,-40 10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21T20:50:1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7106.44 8463.44,'0'0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21T20:50:1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7106.44 8463.44,'0'0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21T20:50:1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16024.1 6953.33,'0'30,"0"19,0 0,0 10,0-10,0 0,0-9,0-1,0-19,0-1,0 1,10-10,-10-10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21T20:50:1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14971.4 1796.44,'0'10,"0"0,0 10,0 0,0 0,0 10,0-11,0 1,0 0,0-10,0 0,0 0,0-10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5-21T20:50:13"/>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4111.44 7026.44,'0'0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E5363E-4BF0-43C1-ACC1-50B3EE2008D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819E1C-138B-4014-988D-848D0AAD73F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407D0C9-73FA-49CD-A42F-C7E6961147C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D891D66-D37D-4AD6-9D75-C1C663560D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F4B137-8D8D-4F3F-A267-9EEB0475525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D891D66-D37D-4AD6-9D75-C1C663560D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F4B137-8D8D-4F3F-A267-9EEB0475525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D891D66-D37D-4AD6-9D75-C1C663560D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F4B137-8D8D-4F3F-A267-9EEB0475525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D891D66-D37D-4AD6-9D75-C1C663560D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F4B137-8D8D-4F3F-A267-9EEB0475525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D891D66-D37D-4AD6-9D75-C1C663560D9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6F4B137-8D8D-4F3F-A267-9EEB0475525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D891D66-D37D-4AD6-9D75-C1C663560D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F4B137-8D8D-4F3F-A267-9EEB0475525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D891D66-D37D-4AD6-9D75-C1C663560D9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6F4B137-8D8D-4F3F-A267-9EEB047552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D891D66-D37D-4AD6-9D75-C1C663560D9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6F4B137-8D8D-4F3F-A267-9EEB0475525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891D66-D37D-4AD6-9D75-C1C663560D9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6F4B137-8D8D-4F3F-A267-9EEB0475525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D891D66-D37D-4AD6-9D75-C1C663560D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F4B137-8D8D-4F3F-A267-9EEB0475525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D891D66-D37D-4AD6-9D75-C1C663560D9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6F4B137-8D8D-4F3F-A267-9EEB0475525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891D66-D37D-4AD6-9D75-C1C663560D9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4B137-8D8D-4F3F-A267-9EEB047552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12.xml"/><Relationship Id="rId7" Type="http://schemas.openxmlformats.org/officeDocument/2006/relationships/image" Target="../media/image24.png"/><Relationship Id="rId6" Type="http://schemas.openxmlformats.org/officeDocument/2006/relationships/tags" Target="../tags/tag36.xml"/><Relationship Id="rId5" Type="http://schemas.openxmlformats.org/officeDocument/2006/relationships/image" Target="../media/image23.png"/><Relationship Id="rId4" Type="http://schemas.openxmlformats.org/officeDocument/2006/relationships/tags" Target="../tags/tag35.xml"/><Relationship Id="rId3" Type="http://schemas.openxmlformats.org/officeDocument/2006/relationships/image" Target="../media/image22.png"/><Relationship Id="rId2" Type="http://schemas.openxmlformats.org/officeDocument/2006/relationships/tags" Target="../tags/tag34.xml"/><Relationship Id="rId1" Type="http://schemas.openxmlformats.org/officeDocument/2006/relationships/tags" Target="../tags/tag33.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12.xml"/><Relationship Id="rId7" Type="http://schemas.openxmlformats.org/officeDocument/2006/relationships/image" Target="../media/image27.png"/><Relationship Id="rId6" Type="http://schemas.openxmlformats.org/officeDocument/2006/relationships/tags" Target="../tags/tag40.xml"/><Relationship Id="rId5" Type="http://schemas.openxmlformats.org/officeDocument/2006/relationships/image" Target="../media/image26.png"/><Relationship Id="rId4" Type="http://schemas.openxmlformats.org/officeDocument/2006/relationships/tags" Target="../tags/tag39.xml"/><Relationship Id="rId3" Type="http://schemas.openxmlformats.org/officeDocument/2006/relationships/image" Target="../media/image25.png"/><Relationship Id="rId2" Type="http://schemas.openxmlformats.org/officeDocument/2006/relationships/tags" Target="../tags/tag38.xml"/><Relationship Id="rId1" Type="http://schemas.openxmlformats.org/officeDocument/2006/relationships/tags" Target="../tags/tag37.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2.xml"/><Relationship Id="rId7" Type="http://schemas.openxmlformats.org/officeDocument/2006/relationships/image" Target="../media/image30.png"/><Relationship Id="rId6" Type="http://schemas.openxmlformats.org/officeDocument/2006/relationships/tags" Target="../tags/tag44.xml"/><Relationship Id="rId5" Type="http://schemas.openxmlformats.org/officeDocument/2006/relationships/image" Target="../media/image29.png"/><Relationship Id="rId4" Type="http://schemas.openxmlformats.org/officeDocument/2006/relationships/tags" Target="../tags/tag43.xml"/><Relationship Id="rId3" Type="http://schemas.openxmlformats.org/officeDocument/2006/relationships/image" Target="../media/image28.png"/><Relationship Id="rId2" Type="http://schemas.openxmlformats.org/officeDocument/2006/relationships/tags" Target="../tags/tag42.xml"/><Relationship Id="rId1" Type="http://schemas.openxmlformats.org/officeDocument/2006/relationships/tags" Target="../tags/tag41.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2.xml"/><Relationship Id="rId7" Type="http://schemas.openxmlformats.org/officeDocument/2006/relationships/image" Target="../media/image33.png"/><Relationship Id="rId6" Type="http://schemas.openxmlformats.org/officeDocument/2006/relationships/tags" Target="../tags/tag48.xml"/><Relationship Id="rId5" Type="http://schemas.openxmlformats.org/officeDocument/2006/relationships/image" Target="../media/image32.png"/><Relationship Id="rId4" Type="http://schemas.openxmlformats.org/officeDocument/2006/relationships/tags" Target="../tags/tag47.xml"/><Relationship Id="rId3" Type="http://schemas.openxmlformats.org/officeDocument/2006/relationships/image" Target="../media/image31.png"/><Relationship Id="rId2" Type="http://schemas.openxmlformats.org/officeDocument/2006/relationships/tags" Target="../tags/tag46.xml"/><Relationship Id="rId1" Type="http://schemas.openxmlformats.org/officeDocument/2006/relationships/tags" Target="../tags/tag45.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tags" Target="../tags/tag51.xml"/><Relationship Id="rId3" Type="http://schemas.openxmlformats.org/officeDocument/2006/relationships/image" Target="../media/image34.png"/><Relationship Id="rId2" Type="http://schemas.openxmlformats.org/officeDocument/2006/relationships/tags" Target="../tags/tag50.xml"/><Relationship Id="rId1" Type="http://schemas.openxmlformats.org/officeDocument/2006/relationships/tags" Target="../tags/tag49.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tags" Target="../tags/tag54.xml"/><Relationship Id="rId3" Type="http://schemas.openxmlformats.org/officeDocument/2006/relationships/image" Target="../media/image36.png"/><Relationship Id="rId2" Type="http://schemas.openxmlformats.org/officeDocument/2006/relationships/tags" Target="../tags/tag53.xml"/><Relationship Id="rId1" Type="http://schemas.openxmlformats.org/officeDocument/2006/relationships/tags" Target="../tags/tag5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tags" Target="../tags/tag57.xml"/><Relationship Id="rId3" Type="http://schemas.openxmlformats.org/officeDocument/2006/relationships/image" Target="../media/image38.png"/><Relationship Id="rId2" Type="http://schemas.openxmlformats.org/officeDocument/2006/relationships/tags" Target="../tags/tag56.xml"/><Relationship Id="rId1" Type="http://schemas.openxmlformats.org/officeDocument/2006/relationships/tags" Target="../tags/tag55.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tags" Target="../tags/tag60.xml"/><Relationship Id="rId3" Type="http://schemas.openxmlformats.org/officeDocument/2006/relationships/image" Target="../media/image40.png"/><Relationship Id="rId2" Type="http://schemas.openxmlformats.org/officeDocument/2006/relationships/tags" Target="../tags/tag59.xml"/><Relationship Id="rId1" Type="http://schemas.openxmlformats.org/officeDocument/2006/relationships/tags" Target="../tags/tag58.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image" Target="../media/image40.png"/><Relationship Id="rId2" Type="http://schemas.openxmlformats.org/officeDocument/2006/relationships/tags" Target="../tags/tag62.xml"/><Relationship Id="rId1" Type="http://schemas.openxmlformats.org/officeDocument/2006/relationships/tags" Target="../tags/tag61.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2.xml"/><Relationship Id="rId7" Type="http://schemas.openxmlformats.org/officeDocument/2006/relationships/image" Target="../media/image44.png"/><Relationship Id="rId6" Type="http://schemas.openxmlformats.org/officeDocument/2006/relationships/tags" Target="../tags/tag66.xml"/><Relationship Id="rId5" Type="http://schemas.openxmlformats.org/officeDocument/2006/relationships/image" Target="../media/image43.png"/><Relationship Id="rId4" Type="http://schemas.openxmlformats.org/officeDocument/2006/relationships/tags" Target="../tags/tag65.xml"/><Relationship Id="rId3" Type="http://schemas.openxmlformats.org/officeDocument/2006/relationships/image" Target="../media/image42.png"/><Relationship Id="rId2" Type="http://schemas.openxmlformats.org/officeDocument/2006/relationships/tags" Target="../tags/tag64.xml"/><Relationship Id="rId1" Type="http://schemas.openxmlformats.org/officeDocument/2006/relationships/tags" Target="../tags/tag6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2.xml"/><Relationship Id="rId4" Type="http://schemas.openxmlformats.org/officeDocument/2006/relationships/image" Target="../media/image1.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12.xml"/><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tags" Target="../tags/tag69.xml"/><Relationship Id="rId3" Type="http://schemas.openxmlformats.org/officeDocument/2006/relationships/image" Target="../media/image45.png"/><Relationship Id="rId2" Type="http://schemas.openxmlformats.org/officeDocument/2006/relationships/tags" Target="../tags/tag68.xml"/><Relationship Id="rId1" Type="http://schemas.openxmlformats.org/officeDocument/2006/relationships/tags" Target="../tags/tag67.xml"/></Relationships>
</file>

<file path=ppt/slides/_rels/slide21.xml.rels><?xml version="1.0" encoding="UTF-8" standalone="yes"?>
<Relationships xmlns="http://schemas.openxmlformats.org/package/2006/relationships"><Relationship Id="rId9" Type="http://schemas.openxmlformats.org/officeDocument/2006/relationships/image" Target="../media/image53.png"/><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tags" Target="../tags/tag73.xml"/><Relationship Id="rId5" Type="http://schemas.openxmlformats.org/officeDocument/2006/relationships/image" Target="../media/image50.png"/><Relationship Id="rId4" Type="http://schemas.openxmlformats.org/officeDocument/2006/relationships/tags" Target="../tags/tag72.xml"/><Relationship Id="rId3" Type="http://schemas.openxmlformats.org/officeDocument/2006/relationships/image" Target="../media/image49.png"/><Relationship Id="rId2" Type="http://schemas.openxmlformats.org/officeDocument/2006/relationships/tags" Target="../tags/tag71.xml"/><Relationship Id="rId12" Type="http://schemas.openxmlformats.org/officeDocument/2006/relationships/notesSlide" Target="../notesSlides/notesSlide21.xml"/><Relationship Id="rId11" Type="http://schemas.openxmlformats.org/officeDocument/2006/relationships/slideLayout" Target="../slideLayouts/slideLayout12.xml"/><Relationship Id="rId10" Type="http://schemas.openxmlformats.org/officeDocument/2006/relationships/image" Target="../media/image54.png"/><Relationship Id="rId1" Type="http://schemas.openxmlformats.org/officeDocument/2006/relationships/tags" Target="../tags/tag70.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2.xml"/><Relationship Id="rId3" Type="http://schemas.openxmlformats.org/officeDocument/2006/relationships/image" Target="../media/image55.png"/><Relationship Id="rId2" Type="http://schemas.openxmlformats.org/officeDocument/2006/relationships/tags" Target="../tags/tag75.xml"/><Relationship Id="rId1" Type="http://schemas.openxmlformats.org/officeDocument/2006/relationships/tags" Target="../tags/tag74.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2.xml"/><Relationship Id="rId3" Type="http://schemas.openxmlformats.org/officeDocument/2006/relationships/image" Target="../media/image56.png"/><Relationship Id="rId2" Type="http://schemas.openxmlformats.org/officeDocument/2006/relationships/tags" Target="../tags/tag77.xml"/><Relationship Id="rId1" Type="http://schemas.openxmlformats.org/officeDocument/2006/relationships/tags" Target="../tags/tag76.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2.xml"/><Relationship Id="rId3" Type="http://schemas.openxmlformats.org/officeDocument/2006/relationships/image" Target="../media/image57.png"/><Relationship Id="rId2" Type="http://schemas.openxmlformats.org/officeDocument/2006/relationships/tags" Target="../tags/tag79.xml"/><Relationship Id="rId1" Type="http://schemas.openxmlformats.org/officeDocument/2006/relationships/tags" Target="../tags/tag78.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2.xml"/><Relationship Id="rId3" Type="http://schemas.openxmlformats.org/officeDocument/2006/relationships/image" Target="../media/image58.png"/><Relationship Id="rId2" Type="http://schemas.openxmlformats.org/officeDocument/2006/relationships/tags" Target="../tags/tag81.xml"/><Relationship Id="rId1" Type="http://schemas.openxmlformats.org/officeDocument/2006/relationships/tags" Target="../tags/tag80.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2.xml"/><Relationship Id="rId3" Type="http://schemas.openxmlformats.org/officeDocument/2006/relationships/image" Target="../media/image59.png"/><Relationship Id="rId2" Type="http://schemas.openxmlformats.org/officeDocument/2006/relationships/tags" Target="../tags/tag83.xml"/><Relationship Id="rId1" Type="http://schemas.openxmlformats.org/officeDocument/2006/relationships/tags" Target="../tags/tag82.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2.xml"/><Relationship Id="rId3" Type="http://schemas.openxmlformats.org/officeDocument/2006/relationships/image" Target="../media/image60.png"/><Relationship Id="rId2" Type="http://schemas.openxmlformats.org/officeDocument/2006/relationships/tags" Target="../tags/tag85.xml"/><Relationship Id="rId1" Type="http://schemas.openxmlformats.org/officeDocument/2006/relationships/tags" Target="../tags/tag84.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2.xml"/><Relationship Id="rId3" Type="http://schemas.openxmlformats.org/officeDocument/2006/relationships/image" Target="../media/image61.png"/><Relationship Id="rId2" Type="http://schemas.openxmlformats.org/officeDocument/2006/relationships/tags" Target="../tags/tag87.xml"/><Relationship Id="rId1" Type="http://schemas.openxmlformats.org/officeDocument/2006/relationships/tags" Target="../tags/tag86.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2.xml"/><Relationship Id="rId3" Type="http://schemas.openxmlformats.org/officeDocument/2006/relationships/image" Target="../media/image62.png"/><Relationship Id="rId2" Type="http://schemas.openxmlformats.org/officeDocument/2006/relationships/tags" Target="../tags/tag89.xml"/><Relationship Id="rId1" Type="http://schemas.openxmlformats.org/officeDocument/2006/relationships/tags" Target="../tags/tag88.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tags" Target="../tags/tag7.xml"/><Relationship Id="rId4" Type="http://schemas.openxmlformats.org/officeDocument/2006/relationships/image" Target="../media/image2.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2.xml"/><Relationship Id="rId3" Type="http://schemas.openxmlformats.org/officeDocument/2006/relationships/image" Target="../media/image63.png"/><Relationship Id="rId2" Type="http://schemas.openxmlformats.org/officeDocument/2006/relationships/tags" Target="../tags/tag91.xml"/><Relationship Id="rId1" Type="http://schemas.openxmlformats.org/officeDocument/2006/relationships/tags" Target="../tags/tag90.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2.xml"/><Relationship Id="rId3" Type="http://schemas.openxmlformats.org/officeDocument/2006/relationships/image" Target="../media/image64.png"/><Relationship Id="rId2" Type="http://schemas.openxmlformats.org/officeDocument/2006/relationships/tags" Target="../tags/tag93.xml"/><Relationship Id="rId1" Type="http://schemas.openxmlformats.org/officeDocument/2006/relationships/tags" Target="../tags/tag92.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2.xml"/><Relationship Id="rId3" Type="http://schemas.openxmlformats.org/officeDocument/2006/relationships/image" Target="../media/image65.png"/><Relationship Id="rId2" Type="http://schemas.openxmlformats.org/officeDocument/2006/relationships/tags" Target="../tags/tag95.xml"/><Relationship Id="rId1" Type="http://schemas.openxmlformats.org/officeDocument/2006/relationships/tags" Target="../tags/tag94.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tags" Target="../tags/tag97.xml"/><Relationship Id="rId1" Type="http://schemas.openxmlformats.org/officeDocument/2006/relationships/tags" Target="../tags/tag96.xml"/></Relationships>
</file>

<file path=ppt/slides/_rels/slide34.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customXml" Target="../ink/ink1.xml"/><Relationship Id="rId7" Type="http://schemas.openxmlformats.org/officeDocument/2006/relationships/image" Target="../media/image72.png"/><Relationship Id="rId6" Type="http://schemas.openxmlformats.org/officeDocument/2006/relationships/tags" Target="../tags/tag101.xml"/><Relationship Id="rId5" Type="http://schemas.openxmlformats.org/officeDocument/2006/relationships/image" Target="../media/image71.png"/><Relationship Id="rId4" Type="http://schemas.openxmlformats.org/officeDocument/2006/relationships/tags" Target="../tags/tag100.xml"/><Relationship Id="rId3" Type="http://schemas.openxmlformats.org/officeDocument/2006/relationships/image" Target="../media/image70.png"/><Relationship Id="rId2" Type="http://schemas.openxmlformats.org/officeDocument/2006/relationships/tags" Target="../tags/tag99.xml"/><Relationship Id="rId11" Type="http://schemas.openxmlformats.org/officeDocument/2006/relationships/notesSlide" Target="../notesSlides/notesSlide34.xml"/><Relationship Id="rId10" Type="http://schemas.openxmlformats.org/officeDocument/2006/relationships/slideLayout" Target="../slideLayouts/slideLayout12.xml"/><Relationship Id="rId1" Type="http://schemas.openxmlformats.org/officeDocument/2006/relationships/tags" Target="../tags/tag98.xml"/></Relationships>
</file>

<file path=ppt/slides/_rels/slide35.xml.rels><?xml version="1.0" encoding="UTF-8" standalone="yes"?>
<Relationships xmlns="http://schemas.openxmlformats.org/package/2006/relationships"><Relationship Id="rId9" Type="http://schemas.openxmlformats.org/officeDocument/2006/relationships/image" Target="../media/image75.png"/><Relationship Id="rId8" Type="http://schemas.openxmlformats.org/officeDocument/2006/relationships/customXml" Target="../ink/ink2.xml"/><Relationship Id="rId7" Type="http://schemas.openxmlformats.org/officeDocument/2006/relationships/image" Target="../media/image74.png"/><Relationship Id="rId6" Type="http://schemas.openxmlformats.org/officeDocument/2006/relationships/tags" Target="../tags/tag105.xml"/><Relationship Id="rId5" Type="http://schemas.openxmlformats.org/officeDocument/2006/relationships/image" Target="../media/image72.png"/><Relationship Id="rId4" Type="http://schemas.openxmlformats.org/officeDocument/2006/relationships/tags" Target="../tags/tag104.xml"/><Relationship Id="rId3" Type="http://schemas.openxmlformats.org/officeDocument/2006/relationships/image" Target="../media/image70.png"/><Relationship Id="rId2" Type="http://schemas.openxmlformats.org/officeDocument/2006/relationships/tags" Target="../tags/tag103.xml"/><Relationship Id="rId18" Type="http://schemas.openxmlformats.org/officeDocument/2006/relationships/notesSlide" Target="../notesSlides/notesSlide35.xml"/><Relationship Id="rId17" Type="http://schemas.openxmlformats.org/officeDocument/2006/relationships/slideLayout" Target="../slideLayouts/slideLayout12.xml"/><Relationship Id="rId16" Type="http://schemas.openxmlformats.org/officeDocument/2006/relationships/customXml" Target="../ink/ink6.xml"/><Relationship Id="rId15" Type="http://schemas.openxmlformats.org/officeDocument/2006/relationships/image" Target="../media/image73.png"/><Relationship Id="rId14" Type="http://schemas.openxmlformats.org/officeDocument/2006/relationships/customXml" Target="../ink/ink5.xml"/><Relationship Id="rId13" Type="http://schemas.openxmlformats.org/officeDocument/2006/relationships/image" Target="../media/image77.png"/><Relationship Id="rId12" Type="http://schemas.openxmlformats.org/officeDocument/2006/relationships/customXml" Target="../ink/ink4.xml"/><Relationship Id="rId11" Type="http://schemas.openxmlformats.org/officeDocument/2006/relationships/image" Target="../media/image76.png"/><Relationship Id="rId10" Type="http://schemas.openxmlformats.org/officeDocument/2006/relationships/customXml" Target="../ink/ink3.xml"/><Relationship Id="rId1" Type="http://schemas.openxmlformats.org/officeDocument/2006/relationships/tags" Target="../tags/tag102.xml"/></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12.xml"/><Relationship Id="rId7" Type="http://schemas.openxmlformats.org/officeDocument/2006/relationships/image" Target="../media/image79.png"/><Relationship Id="rId6" Type="http://schemas.openxmlformats.org/officeDocument/2006/relationships/tags" Target="../tags/tag109.xml"/><Relationship Id="rId5" Type="http://schemas.openxmlformats.org/officeDocument/2006/relationships/image" Target="../media/image78.png"/><Relationship Id="rId4" Type="http://schemas.openxmlformats.org/officeDocument/2006/relationships/tags" Target="../tags/tag108.xml"/><Relationship Id="rId3" Type="http://schemas.openxmlformats.org/officeDocument/2006/relationships/image" Target="../media/image70.png"/><Relationship Id="rId2" Type="http://schemas.openxmlformats.org/officeDocument/2006/relationships/tags" Target="../tags/tag107.xml"/><Relationship Id="rId1" Type="http://schemas.openxmlformats.org/officeDocument/2006/relationships/tags" Target="../tags/tag106.xml"/></Relationships>
</file>

<file path=ppt/slides/_rels/slide37.xml.rels><?xml version="1.0" encoding="UTF-8" standalone="yes"?>
<Relationships xmlns="http://schemas.openxmlformats.org/package/2006/relationships"><Relationship Id="rId9" Type="http://schemas.openxmlformats.org/officeDocument/2006/relationships/image" Target="../media/image81.png"/><Relationship Id="rId8" Type="http://schemas.openxmlformats.org/officeDocument/2006/relationships/tags" Target="../tags/tag114.xml"/><Relationship Id="rId7" Type="http://schemas.openxmlformats.org/officeDocument/2006/relationships/image" Target="../media/image80.png"/><Relationship Id="rId6" Type="http://schemas.openxmlformats.org/officeDocument/2006/relationships/tags" Target="../tags/tag113.xml"/><Relationship Id="rId5" Type="http://schemas.openxmlformats.org/officeDocument/2006/relationships/image" Target="../media/image72.png"/><Relationship Id="rId4" Type="http://schemas.openxmlformats.org/officeDocument/2006/relationships/tags" Target="../tags/tag112.xml"/><Relationship Id="rId3" Type="http://schemas.openxmlformats.org/officeDocument/2006/relationships/image" Target="../media/image70.png"/><Relationship Id="rId2" Type="http://schemas.openxmlformats.org/officeDocument/2006/relationships/tags" Target="../tags/tag111.xml"/><Relationship Id="rId11" Type="http://schemas.openxmlformats.org/officeDocument/2006/relationships/notesSlide" Target="../notesSlides/notesSlide37.xml"/><Relationship Id="rId10" Type="http://schemas.openxmlformats.org/officeDocument/2006/relationships/slideLayout" Target="../slideLayouts/slideLayout12.xml"/><Relationship Id="rId1" Type="http://schemas.openxmlformats.org/officeDocument/2006/relationships/tags" Target="../tags/tag110.xml"/></Relationships>
</file>

<file path=ppt/slides/_rels/slide38.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tags" Target="../tags/tag119.xml"/><Relationship Id="rId7" Type="http://schemas.openxmlformats.org/officeDocument/2006/relationships/image" Target="../media/image82.png"/><Relationship Id="rId6" Type="http://schemas.openxmlformats.org/officeDocument/2006/relationships/tags" Target="../tags/tag118.xml"/><Relationship Id="rId5" Type="http://schemas.openxmlformats.org/officeDocument/2006/relationships/image" Target="../media/image80.png"/><Relationship Id="rId4" Type="http://schemas.openxmlformats.org/officeDocument/2006/relationships/tags" Target="../tags/tag117.xml"/><Relationship Id="rId3" Type="http://schemas.openxmlformats.org/officeDocument/2006/relationships/image" Target="../media/image70.png"/><Relationship Id="rId2" Type="http://schemas.openxmlformats.org/officeDocument/2006/relationships/tags" Target="../tags/tag116.xml"/><Relationship Id="rId11" Type="http://schemas.openxmlformats.org/officeDocument/2006/relationships/notesSlide" Target="../notesSlides/notesSlide38.xml"/><Relationship Id="rId10" Type="http://schemas.openxmlformats.org/officeDocument/2006/relationships/slideLayout" Target="../slideLayouts/slideLayout12.xml"/><Relationship Id="rId1" Type="http://schemas.openxmlformats.org/officeDocument/2006/relationships/tags" Target="../tags/tag115.xml"/></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12.xml"/><Relationship Id="rId7" Type="http://schemas.openxmlformats.org/officeDocument/2006/relationships/image" Target="../media/image86.png"/><Relationship Id="rId6" Type="http://schemas.openxmlformats.org/officeDocument/2006/relationships/tags" Target="../tags/tag123.xml"/><Relationship Id="rId5" Type="http://schemas.openxmlformats.org/officeDocument/2006/relationships/image" Target="../media/image85.png"/><Relationship Id="rId4" Type="http://schemas.openxmlformats.org/officeDocument/2006/relationships/tags" Target="../tags/tag122.xml"/><Relationship Id="rId3" Type="http://schemas.openxmlformats.org/officeDocument/2006/relationships/image" Target="../media/image84.png"/><Relationship Id="rId2" Type="http://schemas.openxmlformats.org/officeDocument/2006/relationships/tags" Target="../tags/tag121.xml"/><Relationship Id="rId1" Type="http://schemas.openxmlformats.org/officeDocument/2006/relationships/tags" Target="../tags/tag120.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tags" Target="../tags/tag10.xml"/><Relationship Id="rId3"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40.xml"/><Relationship Id="rId6"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tags" Target="../tags/tag126.xml"/><Relationship Id="rId3" Type="http://schemas.openxmlformats.org/officeDocument/2006/relationships/image" Target="../media/image87.png"/><Relationship Id="rId2" Type="http://schemas.openxmlformats.org/officeDocument/2006/relationships/tags" Target="../tags/tag125.xml"/><Relationship Id="rId1" Type="http://schemas.openxmlformats.org/officeDocument/2006/relationships/tags" Target="../tags/tag124.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41.xml"/><Relationship Id="rId6" Type="http://schemas.openxmlformats.org/officeDocument/2006/relationships/slideLayout" Target="../slideLayouts/slideLayout12.xml"/><Relationship Id="rId5" Type="http://schemas.openxmlformats.org/officeDocument/2006/relationships/image" Target="../media/image90.png"/><Relationship Id="rId4" Type="http://schemas.openxmlformats.org/officeDocument/2006/relationships/tags" Target="../tags/tag129.xml"/><Relationship Id="rId3" Type="http://schemas.openxmlformats.org/officeDocument/2006/relationships/image" Target="../media/image89.png"/><Relationship Id="rId2" Type="http://schemas.openxmlformats.org/officeDocument/2006/relationships/tags" Target="../tags/tag128.xml"/><Relationship Id="rId1" Type="http://schemas.openxmlformats.org/officeDocument/2006/relationships/tags" Target="../tags/tag127.xml"/></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12.xml"/><Relationship Id="rId5" Type="http://schemas.openxmlformats.org/officeDocument/2006/relationships/image" Target="../media/image92.png"/><Relationship Id="rId4" Type="http://schemas.openxmlformats.org/officeDocument/2006/relationships/tags" Target="../tags/tag132.xml"/><Relationship Id="rId3" Type="http://schemas.openxmlformats.org/officeDocument/2006/relationships/image" Target="../media/image91.png"/><Relationship Id="rId2" Type="http://schemas.openxmlformats.org/officeDocument/2006/relationships/tags" Target="../tags/tag131.xml"/><Relationship Id="rId1" Type="http://schemas.openxmlformats.org/officeDocument/2006/relationships/tags" Target="../tags/tag130.xml"/></Relationships>
</file>

<file path=ppt/slides/_rels/slide43.xml.rels><?xml version="1.0" encoding="UTF-8" standalone="yes"?>
<Relationships xmlns="http://schemas.openxmlformats.org/package/2006/relationships"><Relationship Id="rId9" Type="http://schemas.openxmlformats.org/officeDocument/2006/relationships/image" Target="../media/image96.png"/><Relationship Id="rId8" Type="http://schemas.openxmlformats.org/officeDocument/2006/relationships/customXml" Target="../ink/ink7.xml"/><Relationship Id="rId7" Type="http://schemas.openxmlformats.org/officeDocument/2006/relationships/image" Target="../media/image95.png"/><Relationship Id="rId6" Type="http://schemas.openxmlformats.org/officeDocument/2006/relationships/tags" Target="../tags/tag136.xml"/><Relationship Id="rId5" Type="http://schemas.openxmlformats.org/officeDocument/2006/relationships/image" Target="../media/image94.png"/><Relationship Id="rId4" Type="http://schemas.openxmlformats.org/officeDocument/2006/relationships/tags" Target="../tags/tag135.xml"/><Relationship Id="rId3" Type="http://schemas.openxmlformats.org/officeDocument/2006/relationships/image" Target="../media/image93.png"/><Relationship Id="rId2" Type="http://schemas.openxmlformats.org/officeDocument/2006/relationships/tags" Target="../tags/tag134.xml"/><Relationship Id="rId11" Type="http://schemas.openxmlformats.org/officeDocument/2006/relationships/notesSlide" Target="../notesSlides/notesSlide43.xml"/><Relationship Id="rId10" Type="http://schemas.openxmlformats.org/officeDocument/2006/relationships/slideLayout" Target="../slideLayouts/slideLayout12.xml"/><Relationship Id="rId1" Type="http://schemas.openxmlformats.org/officeDocument/2006/relationships/tags" Target="../tags/tag133.xml"/></Relationships>
</file>

<file path=ppt/slides/_rels/slide44.xml.rels><?xml version="1.0" encoding="UTF-8" standalone="yes"?>
<Relationships xmlns="http://schemas.openxmlformats.org/package/2006/relationships"><Relationship Id="rId9" Type="http://schemas.openxmlformats.org/officeDocument/2006/relationships/image" Target="../media/image98.png"/><Relationship Id="rId8" Type="http://schemas.openxmlformats.org/officeDocument/2006/relationships/tags" Target="../tags/tag141.xml"/><Relationship Id="rId7" Type="http://schemas.openxmlformats.org/officeDocument/2006/relationships/image" Target="../media/image97.png"/><Relationship Id="rId6" Type="http://schemas.openxmlformats.org/officeDocument/2006/relationships/tags" Target="../tags/tag140.xml"/><Relationship Id="rId5" Type="http://schemas.openxmlformats.org/officeDocument/2006/relationships/image" Target="../media/image94.png"/><Relationship Id="rId4" Type="http://schemas.openxmlformats.org/officeDocument/2006/relationships/tags" Target="../tags/tag139.xml"/><Relationship Id="rId3" Type="http://schemas.openxmlformats.org/officeDocument/2006/relationships/image" Target="../media/image93.png"/><Relationship Id="rId2" Type="http://schemas.openxmlformats.org/officeDocument/2006/relationships/tags" Target="../tags/tag138.xml"/><Relationship Id="rId11" Type="http://schemas.openxmlformats.org/officeDocument/2006/relationships/notesSlide" Target="../notesSlides/notesSlide44.xml"/><Relationship Id="rId10" Type="http://schemas.openxmlformats.org/officeDocument/2006/relationships/slideLayout" Target="../slideLayouts/slideLayout12.xml"/><Relationship Id="rId1" Type="http://schemas.openxmlformats.org/officeDocument/2006/relationships/tags" Target="../tags/tag137.xml"/></Relationships>
</file>

<file path=ppt/slides/_rels/slide45.xml.rels><?xml version="1.0" encoding="UTF-8" standalone="yes"?>
<Relationships xmlns="http://schemas.openxmlformats.org/package/2006/relationships"><Relationship Id="rId9" Type="http://schemas.openxmlformats.org/officeDocument/2006/relationships/image" Target="../media/image99.png"/><Relationship Id="rId8" Type="http://schemas.openxmlformats.org/officeDocument/2006/relationships/tags" Target="../tags/tag146.xml"/><Relationship Id="rId7" Type="http://schemas.openxmlformats.org/officeDocument/2006/relationships/image" Target="../media/image98.png"/><Relationship Id="rId6" Type="http://schemas.openxmlformats.org/officeDocument/2006/relationships/tags" Target="../tags/tag145.xml"/><Relationship Id="rId5" Type="http://schemas.openxmlformats.org/officeDocument/2006/relationships/image" Target="../media/image97.png"/><Relationship Id="rId4" Type="http://schemas.openxmlformats.org/officeDocument/2006/relationships/tags" Target="../tags/tag144.xml"/><Relationship Id="rId3" Type="http://schemas.openxmlformats.org/officeDocument/2006/relationships/image" Target="../media/image93.png"/><Relationship Id="rId2" Type="http://schemas.openxmlformats.org/officeDocument/2006/relationships/tags" Target="../tags/tag143.xml"/><Relationship Id="rId11" Type="http://schemas.openxmlformats.org/officeDocument/2006/relationships/notesSlide" Target="../notesSlides/notesSlide45.xml"/><Relationship Id="rId10" Type="http://schemas.openxmlformats.org/officeDocument/2006/relationships/slideLayout" Target="../slideLayouts/slideLayout12.xml"/><Relationship Id="rId1" Type="http://schemas.openxmlformats.org/officeDocument/2006/relationships/tags" Target="../tags/tag142.xml"/></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slideLayout" Target="../slideLayouts/slideLayout12.xml"/><Relationship Id="rId7" Type="http://schemas.openxmlformats.org/officeDocument/2006/relationships/image" Target="../media/image86.png"/><Relationship Id="rId6" Type="http://schemas.openxmlformats.org/officeDocument/2006/relationships/tags" Target="../tags/tag150.xml"/><Relationship Id="rId5" Type="http://schemas.openxmlformats.org/officeDocument/2006/relationships/image" Target="../media/image85.png"/><Relationship Id="rId4" Type="http://schemas.openxmlformats.org/officeDocument/2006/relationships/tags" Target="../tags/tag149.xml"/><Relationship Id="rId3" Type="http://schemas.openxmlformats.org/officeDocument/2006/relationships/image" Target="../media/image84.png"/><Relationship Id="rId2" Type="http://schemas.openxmlformats.org/officeDocument/2006/relationships/tags" Target="../tags/tag148.xml"/><Relationship Id="rId1" Type="http://schemas.openxmlformats.org/officeDocument/2006/relationships/tags" Target="../tags/tag147.xml"/></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47.xml"/><Relationship Id="rId8" Type="http://schemas.openxmlformats.org/officeDocument/2006/relationships/slideLayout" Target="../slideLayouts/slideLayout12.xml"/><Relationship Id="rId7" Type="http://schemas.openxmlformats.org/officeDocument/2006/relationships/image" Target="../media/image101.png"/><Relationship Id="rId6" Type="http://schemas.openxmlformats.org/officeDocument/2006/relationships/tags" Target="../tags/tag154.xml"/><Relationship Id="rId5" Type="http://schemas.openxmlformats.org/officeDocument/2006/relationships/image" Target="../media/image100.png"/><Relationship Id="rId4" Type="http://schemas.openxmlformats.org/officeDocument/2006/relationships/tags" Target="../tags/tag153.xml"/><Relationship Id="rId3" Type="http://schemas.openxmlformats.org/officeDocument/2006/relationships/image" Target="../media/image87.png"/><Relationship Id="rId2" Type="http://schemas.openxmlformats.org/officeDocument/2006/relationships/tags" Target="../tags/tag152.xml"/><Relationship Id="rId1" Type="http://schemas.openxmlformats.org/officeDocument/2006/relationships/tags" Target="../tags/tag151.xml"/></Relationships>
</file>

<file path=ppt/slides/_rels/slide48.xml.rels><?xml version="1.0" encoding="UTF-8" standalone="yes"?>
<Relationships xmlns="http://schemas.openxmlformats.org/package/2006/relationships"><Relationship Id="rId9" Type="http://schemas.openxmlformats.org/officeDocument/2006/relationships/notesSlide" Target="../notesSlides/notesSlide48.xml"/><Relationship Id="rId8" Type="http://schemas.openxmlformats.org/officeDocument/2006/relationships/slideLayout" Target="../slideLayouts/slideLayout12.xml"/><Relationship Id="rId7" Type="http://schemas.openxmlformats.org/officeDocument/2006/relationships/image" Target="../media/image30.png"/><Relationship Id="rId6" Type="http://schemas.openxmlformats.org/officeDocument/2006/relationships/tags" Target="../tags/tag158.xml"/><Relationship Id="rId5" Type="http://schemas.openxmlformats.org/officeDocument/2006/relationships/image" Target="../media/image29.png"/><Relationship Id="rId4" Type="http://schemas.openxmlformats.org/officeDocument/2006/relationships/tags" Target="../tags/tag157.xml"/><Relationship Id="rId3" Type="http://schemas.openxmlformats.org/officeDocument/2006/relationships/image" Target="../media/image28.png"/><Relationship Id="rId2" Type="http://schemas.openxmlformats.org/officeDocument/2006/relationships/tags" Target="../tags/tag156.xml"/><Relationship Id="rId1" Type="http://schemas.openxmlformats.org/officeDocument/2006/relationships/tags" Target="../tags/tag155.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2.xml"/><Relationship Id="rId3" Type="http://schemas.openxmlformats.org/officeDocument/2006/relationships/image" Target="../media/image102.png"/><Relationship Id="rId2" Type="http://schemas.openxmlformats.org/officeDocument/2006/relationships/tags" Target="../tags/tag160.xml"/><Relationship Id="rId1" Type="http://schemas.openxmlformats.org/officeDocument/2006/relationships/tags" Target="../tags/tag159.xml"/></Relationships>
</file>

<file path=ppt/slides/_rels/slide5.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15.xml"/><Relationship Id="rId7" Type="http://schemas.openxmlformats.org/officeDocument/2006/relationships/image" Target="../media/image8.png"/><Relationship Id="rId6" Type="http://schemas.openxmlformats.org/officeDocument/2006/relationships/tags" Target="../tags/tag14.xml"/><Relationship Id="rId5" Type="http://schemas.openxmlformats.org/officeDocument/2006/relationships/image" Target="../media/image7.png"/><Relationship Id="rId4" Type="http://schemas.openxmlformats.org/officeDocument/2006/relationships/tags" Target="../tags/tag13.xml"/><Relationship Id="rId3" Type="http://schemas.openxmlformats.org/officeDocument/2006/relationships/image" Target="../media/image6.png"/><Relationship Id="rId2" Type="http://schemas.openxmlformats.org/officeDocument/2006/relationships/tags" Target="../tags/tag12.xml"/><Relationship Id="rId11" Type="http://schemas.openxmlformats.org/officeDocument/2006/relationships/notesSlide" Target="../notesSlides/notesSlide5.xml"/><Relationship Id="rId10" Type="http://schemas.openxmlformats.org/officeDocument/2006/relationships/slideLayout" Target="../slideLayouts/slideLayout12.xml"/><Relationship Id="rId1" Type="http://schemas.openxmlformats.org/officeDocument/2006/relationships/tags" Target="../tags/tag11.xml"/></Relationships>
</file>

<file path=ppt/slides/_rels/slide50.xml.rels><?xml version="1.0" encoding="UTF-8" standalone="yes"?>
<Relationships xmlns="http://schemas.openxmlformats.org/package/2006/relationships"><Relationship Id="rId9" Type="http://schemas.openxmlformats.org/officeDocument/2006/relationships/notesSlide" Target="../notesSlides/notesSlide50.xml"/><Relationship Id="rId8" Type="http://schemas.openxmlformats.org/officeDocument/2006/relationships/slideLayout" Target="../slideLayouts/slideLayout12.xml"/><Relationship Id="rId7" Type="http://schemas.openxmlformats.org/officeDocument/2006/relationships/image" Target="../media/image102.png"/><Relationship Id="rId6" Type="http://schemas.openxmlformats.org/officeDocument/2006/relationships/tags" Target="../tags/tag164.xml"/><Relationship Id="rId5" Type="http://schemas.openxmlformats.org/officeDocument/2006/relationships/image" Target="../media/image104.png"/><Relationship Id="rId4" Type="http://schemas.openxmlformats.org/officeDocument/2006/relationships/tags" Target="../tags/tag163.xml"/><Relationship Id="rId3" Type="http://schemas.openxmlformats.org/officeDocument/2006/relationships/image" Target="../media/image103.png"/><Relationship Id="rId2" Type="http://schemas.openxmlformats.org/officeDocument/2006/relationships/tags" Target="../tags/tag162.xml"/><Relationship Id="rId1" Type="http://schemas.openxmlformats.org/officeDocument/2006/relationships/tags" Target="../tags/tag161.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2.xml"/><Relationship Id="rId3" Type="http://schemas.openxmlformats.org/officeDocument/2006/relationships/image" Target="../media/image105.png"/><Relationship Id="rId2" Type="http://schemas.openxmlformats.org/officeDocument/2006/relationships/tags" Target="../tags/tag166.xml"/><Relationship Id="rId1" Type="http://schemas.openxmlformats.org/officeDocument/2006/relationships/tags" Target="../tags/tag165.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2.xml"/><Relationship Id="rId2" Type="http://schemas.openxmlformats.org/officeDocument/2006/relationships/image" Target="../media/image106.png"/><Relationship Id="rId1" Type="http://schemas.openxmlformats.org/officeDocument/2006/relationships/tags" Target="../tags/tag167.xml"/></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12.xml"/><Relationship Id="rId4" Type="http://schemas.openxmlformats.org/officeDocument/2006/relationships/tags" Target="../tags/tag170.xml"/><Relationship Id="rId3" Type="http://schemas.openxmlformats.org/officeDocument/2006/relationships/image" Target="../media/image107.png"/><Relationship Id="rId2" Type="http://schemas.openxmlformats.org/officeDocument/2006/relationships/tags" Target="../tags/tag169.xml"/><Relationship Id="rId1" Type="http://schemas.openxmlformats.org/officeDocument/2006/relationships/tags" Target="../tags/tag168.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12.xml"/><Relationship Id="rId2" Type="http://schemas.openxmlformats.org/officeDocument/2006/relationships/image" Target="../media/image108.png"/><Relationship Id="rId1" Type="http://schemas.openxmlformats.org/officeDocument/2006/relationships/tags" Target="../tags/tag171.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12.xml"/><Relationship Id="rId3" Type="http://schemas.openxmlformats.org/officeDocument/2006/relationships/image" Target="../media/image109.png"/><Relationship Id="rId2" Type="http://schemas.openxmlformats.org/officeDocument/2006/relationships/tags" Target="../tags/tag173.xml"/><Relationship Id="rId1" Type="http://schemas.openxmlformats.org/officeDocument/2006/relationships/tags" Target="../tags/tag172.xml"/></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12.xml"/><Relationship Id="rId5" Type="http://schemas.openxmlformats.org/officeDocument/2006/relationships/image" Target="../media/image111.png"/><Relationship Id="rId4" Type="http://schemas.openxmlformats.org/officeDocument/2006/relationships/tags" Target="../tags/tag176.xml"/><Relationship Id="rId3" Type="http://schemas.openxmlformats.org/officeDocument/2006/relationships/image" Target="../media/image110.png"/><Relationship Id="rId2" Type="http://schemas.openxmlformats.org/officeDocument/2006/relationships/tags" Target="../tags/tag175.xml"/><Relationship Id="rId1" Type="http://schemas.openxmlformats.org/officeDocument/2006/relationships/tags" Target="../tags/tag174.xml"/></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slideLayout" Target="../slideLayouts/slideLayout12.xml"/><Relationship Id="rId5" Type="http://schemas.openxmlformats.org/officeDocument/2006/relationships/image" Target="../media/image113.png"/><Relationship Id="rId4" Type="http://schemas.openxmlformats.org/officeDocument/2006/relationships/tags" Target="../tags/tag179.xml"/><Relationship Id="rId3" Type="http://schemas.openxmlformats.org/officeDocument/2006/relationships/image" Target="../media/image112.png"/><Relationship Id="rId2" Type="http://schemas.openxmlformats.org/officeDocument/2006/relationships/tags" Target="../tags/tag178.xml"/><Relationship Id="rId1" Type="http://schemas.openxmlformats.org/officeDocument/2006/relationships/tags" Target="../tags/tag177.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12.xml"/><Relationship Id="rId5" Type="http://schemas.openxmlformats.org/officeDocument/2006/relationships/image" Target="../media/image115.png"/><Relationship Id="rId4" Type="http://schemas.openxmlformats.org/officeDocument/2006/relationships/tags" Target="../tags/tag182.xml"/><Relationship Id="rId3" Type="http://schemas.openxmlformats.org/officeDocument/2006/relationships/image" Target="../media/image114.png"/><Relationship Id="rId2" Type="http://schemas.openxmlformats.org/officeDocument/2006/relationships/tags" Target="../tags/tag181.xml"/><Relationship Id="rId1" Type="http://schemas.openxmlformats.org/officeDocument/2006/relationships/tags" Target="../tags/tag180.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slideLayout" Target="../slideLayouts/slideLayout12.xml"/><Relationship Id="rId5" Type="http://schemas.openxmlformats.org/officeDocument/2006/relationships/image" Target="../media/image117.png"/><Relationship Id="rId4" Type="http://schemas.openxmlformats.org/officeDocument/2006/relationships/tags" Target="../tags/tag185.xml"/><Relationship Id="rId3" Type="http://schemas.openxmlformats.org/officeDocument/2006/relationships/image" Target="../media/image116.png"/><Relationship Id="rId2" Type="http://schemas.openxmlformats.org/officeDocument/2006/relationships/tags" Target="../tags/tag184.xml"/><Relationship Id="rId1" Type="http://schemas.openxmlformats.org/officeDocument/2006/relationships/tags" Target="../tags/tag183.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tags" Target="../tags/tag18.xml"/><Relationship Id="rId3" Type="http://schemas.openxmlformats.org/officeDocument/2006/relationships/image" Target="../media/image10.png"/><Relationship Id="rId2" Type="http://schemas.openxmlformats.org/officeDocument/2006/relationships/tags" Target="../tags/tag17.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9" Type="http://schemas.openxmlformats.org/officeDocument/2006/relationships/image" Target="../media/image121.png"/><Relationship Id="rId8" Type="http://schemas.openxmlformats.org/officeDocument/2006/relationships/tags" Target="../tags/tag190.xml"/><Relationship Id="rId7" Type="http://schemas.openxmlformats.org/officeDocument/2006/relationships/image" Target="../media/image120.png"/><Relationship Id="rId6" Type="http://schemas.openxmlformats.org/officeDocument/2006/relationships/tags" Target="../tags/tag189.xml"/><Relationship Id="rId5" Type="http://schemas.openxmlformats.org/officeDocument/2006/relationships/image" Target="../media/image119.png"/><Relationship Id="rId4" Type="http://schemas.openxmlformats.org/officeDocument/2006/relationships/tags" Target="../tags/tag188.xml"/><Relationship Id="rId3" Type="http://schemas.openxmlformats.org/officeDocument/2006/relationships/image" Target="../media/image118.png"/><Relationship Id="rId2" Type="http://schemas.openxmlformats.org/officeDocument/2006/relationships/tags" Target="../tags/tag187.xml"/><Relationship Id="rId15" Type="http://schemas.openxmlformats.org/officeDocument/2006/relationships/notesSlide" Target="../notesSlides/notesSlide60.xml"/><Relationship Id="rId14" Type="http://schemas.openxmlformats.org/officeDocument/2006/relationships/slideLayout" Target="../slideLayouts/slideLayout12.xml"/><Relationship Id="rId13" Type="http://schemas.openxmlformats.org/officeDocument/2006/relationships/image" Target="../media/image73.png"/><Relationship Id="rId12" Type="http://schemas.openxmlformats.org/officeDocument/2006/relationships/customXml" Target="../ink/ink9.xml"/><Relationship Id="rId11" Type="http://schemas.openxmlformats.org/officeDocument/2006/relationships/image" Target="../media/image122.png"/><Relationship Id="rId10" Type="http://schemas.openxmlformats.org/officeDocument/2006/relationships/customXml" Target="../ink/ink8.xml"/><Relationship Id="rId1" Type="http://schemas.openxmlformats.org/officeDocument/2006/relationships/tags" Target="../tags/tag186.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2.xml"/><Relationship Id="rId3" Type="http://schemas.openxmlformats.org/officeDocument/2006/relationships/image" Target="../media/image123.png"/><Relationship Id="rId2" Type="http://schemas.openxmlformats.org/officeDocument/2006/relationships/tags" Target="../tags/tag192.xml"/><Relationship Id="rId1" Type="http://schemas.openxmlformats.org/officeDocument/2006/relationships/tags" Target="../tags/tag19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tags" Target="../tags/tag193.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2.xml"/><Relationship Id="rId2" Type="http://schemas.openxmlformats.org/officeDocument/2006/relationships/tags" Target="../tags/tag194.xml"/><Relationship Id="rId1" Type="http://schemas.openxmlformats.org/officeDocument/2006/relationships/image" Target="../media/image124.png"/></Relationships>
</file>

<file path=ppt/slides/_rels/slide64.xml.rels><?xml version="1.0" encoding="UTF-8" standalone="yes"?>
<Relationships xmlns="http://schemas.openxmlformats.org/package/2006/relationships"><Relationship Id="rId7" Type="http://schemas.openxmlformats.org/officeDocument/2006/relationships/notesSlide" Target="../notesSlides/notesSlide64.xml"/><Relationship Id="rId6" Type="http://schemas.openxmlformats.org/officeDocument/2006/relationships/slideLayout" Target="../slideLayouts/slideLayout12.xml"/><Relationship Id="rId5" Type="http://schemas.openxmlformats.org/officeDocument/2006/relationships/image" Target="../media/image126.png"/><Relationship Id="rId4" Type="http://schemas.openxmlformats.org/officeDocument/2006/relationships/tags" Target="../tags/tag197.xml"/><Relationship Id="rId3" Type="http://schemas.openxmlformats.org/officeDocument/2006/relationships/image" Target="../media/image125.png"/><Relationship Id="rId2" Type="http://schemas.openxmlformats.org/officeDocument/2006/relationships/tags" Target="../tags/tag196.xml"/><Relationship Id="rId1" Type="http://schemas.openxmlformats.org/officeDocument/2006/relationships/tags" Target="../tags/tag195.xml"/></Relationships>
</file>

<file path=ppt/slides/_rels/slide65.xml.rels><?xml version="1.0" encoding="UTF-8" standalone="yes"?>
<Relationships xmlns="http://schemas.openxmlformats.org/package/2006/relationships"><Relationship Id="rId7" Type="http://schemas.openxmlformats.org/officeDocument/2006/relationships/notesSlide" Target="../notesSlides/notesSlide65.xml"/><Relationship Id="rId6" Type="http://schemas.openxmlformats.org/officeDocument/2006/relationships/slideLayout" Target="../slideLayouts/slideLayout12.xml"/><Relationship Id="rId5" Type="http://schemas.openxmlformats.org/officeDocument/2006/relationships/tags" Target="../tags/tag201.xml"/><Relationship Id="rId4" Type="http://schemas.openxmlformats.org/officeDocument/2006/relationships/image" Target="../media/image125.png"/><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12.xml"/><Relationship Id="rId3" Type="http://schemas.openxmlformats.org/officeDocument/2006/relationships/image" Target="../media/image127.png"/><Relationship Id="rId2" Type="http://schemas.openxmlformats.org/officeDocument/2006/relationships/tags" Target="../tags/tag203.xml"/><Relationship Id="rId1" Type="http://schemas.openxmlformats.org/officeDocument/2006/relationships/tags" Target="../tags/tag202.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12.xml"/><Relationship Id="rId3" Type="http://schemas.openxmlformats.org/officeDocument/2006/relationships/image" Target="../media/image128.png"/><Relationship Id="rId2" Type="http://schemas.openxmlformats.org/officeDocument/2006/relationships/tags" Target="../tags/tag205.xml"/><Relationship Id="rId1" Type="http://schemas.openxmlformats.org/officeDocument/2006/relationships/tags" Target="../tags/tag20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2.xml"/><Relationship Id="rId1" Type="http://schemas.openxmlformats.org/officeDocument/2006/relationships/tags" Target="../tags/tag206.xml"/></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12.xml"/><Relationship Id="rId3" Type="http://schemas.openxmlformats.org/officeDocument/2006/relationships/image" Target="../media/image129.png"/><Relationship Id="rId2" Type="http://schemas.openxmlformats.org/officeDocument/2006/relationships/tags" Target="../tags/tag208.xml"/><Relationship Id="rId1" Type="http://schemas.openxmlformats.org/officeDocument/2006/relationships/tags" Target="../tags/tag207.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tags" Target="../tags/tag22.xml"/><Relationship Id="rId4" Type="http://schemas.openxmlformats.org/officeDocument/2006/relationships/image" Target="../media/image12.png"/><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s>
</file>

<file path=ppt/slides/_rels/slide70.xml.rels><?xml version="1.0" encoding="UTF-8" standalone="yes"?>
<Relationships xmlns="http://schemas.openxmlformats.org/package/2006/relationships"><Relationship Id="rId7" Type="http://schemas.openxmlformats.org/officeDocument/2006/relationships/notesSlide" Target="../notesSlides/notesSlide70.xml"/><Relationship Id="rId6" Type="http://schemas.openxmlformats.org/officeDocument/2006/relationships/slideLayout" Target="../slideLayouts/slideLayout12.xml"/><Relationship Id="rId5" Type="http://schemas.openxmlformats.org/officeDocument/2006/relationships/image" Target="../media/image131.png"/><Relationship Id="rId4" Type="http://schemas.openxmlformats.org/officeDocument/2006/relationships/tags" Target="../tags/tag211.xml"/><Relationship Id="rId3" Type="http://schemas.openxmlformats.org/officeDocument/2006/relationships/image" Target="../media/image130.png"/><Relationship Id="rId2" Type="http://schemas.openxmlformats.org/officeDocument/2006/relationships/tags" Target="../tags/tag210.xml"/><Relationship Id="rId1" Type="http://schemas.openxmlformats.org/officeDocument/2006/relationships/tags" Target="../tags/tag209.xml"/></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slideLayout" Target="../slideLayouts/slideLayout12.xml"/><Relationship Id="rId5" Type="http://schemas.openxmlformats.org/officeDocument/2006/relationships/image" Target="../media/image132.png"/><Relationship Id="rId4" Type="http://schemas.openxmlformats.org/officeDocument/2006/relationships/tags" Target="../tags/tag214.xml"/><Relationship Id="rId3" Type="http://schemas.openxmlformats.org/officeDocument/2006/relationships/image" Target="../media/image131.png"/><Relationship Id="rId2" Type="http://schemas.openxmlformats.org/officeDocument/2006/relationships/tags" Target="../tags/tag213.xml"/><Relationship Id="rId1" Type="http://schemas.openxmlformats.org/officeDocument/2006/relationships/tags" Target="../tags/tag212.xml"/></Relationships>
</file>

<file path=ppt/slides/_rels/slide72.xml.rels><?xml version="1.0" encoding="UTF-8" standalone="yes"?>
<Relationships xmlns="http://schemas.openxmlformats.org/package/2006/relationships"><Relationship Id="rId7" Type="http://schemas.openxmlformats.org/officeDocument/2006/relationships/notesSlide" Target="../notesSlides/notesSlide72.xml"/><Relationship Id="rId6" Type="http://schemas.openxmlformats.org/officeDocument/2006/relationships/slideLayout" Target="../slideLayouts/slideLayout12.xml"/><Relationship Id="rId5" Type="http://schemas.openxmlformats.org/officeDocument/2006/relationships/image" Target="../media/image133.png"/><Relationship Id="rId4" Type="http://schemas.openxmlformats.org/officeDocument/2006/relationships/tags" Target="../tags/tag217.xml"/><Relationship Id="rId3" Type="http://schemas.openxmlformats.org/officeDocument/2006/relationships/image" Target="../media/image131.png"/><Relationship Id="rId2" Type="http://schemas.openxmlformats.org/officeDocument/2006/relationships/tags" Target="../tags/tag216.xml"/><Relationship Id="rId1" Type="http://schemas.openxmlformats.org/officeDocument/2006/relationships/tags" Target="../tags/tag215.xml"/></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12.xml"/><Relationship Id="rId3" Type="http://schemas.openxmlformats.org/officeDocument/2006/relationships/image" Target="../media/image134.png"/><Relationship Id="rId2" Type="http://schemas.openxmlformats.org/officeDocument/2006/relationships/tags" Target="../tags/tag219.xml"/><Relationship Id="rId1" Type="http://schemas.openxmlformats.org/officeDocument/2006/relationships/tags" Target="../tags/tag218.xml"/></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12.xml"/><Relationship Id="rId3" Type="http://schemas.openxmlformats.org/officeDocument/2006/relationships/image" Target="../media/image135.png"/><Relationship Id="rId2" Type="http://schemas.openxmlformats.org/officeDocument/2006/relationships/tags" Target="../tags/tag221.xml"/><Relationship Id="rId1" Type="http://schemas.openxmlformats.org/officeDocument/2006/relationships/tags" Target="../tags/tag220.xml"/></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75.xml"/><Relationship Id="rId4" Type="http://schemas.openxmlformats.org/officeDocument/2006/relationships/slideLayout" Target="../slideLayouts/slideLayout12.xml"/><Relationship Id="rId3" Type="http://schemas.openxmlformats.org/officeDocument/2006/relationships/image" Target="../media/image135.png"/><Relationship Id="rId2" Type="http://schemas.openxmlformats.org/officeDocument/2006/relationships/tags" Target="../tags/tag223.xml"/><Relationship Id="rId1" Type="http://schemas.openxmlformats.org/officeDocument/2006/relationships/tags" Target="../tags/tag222.xml"/></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76.xml"/><Relationship Id="rId4" Type="http://schemas.openxmlformats.org/officeDocument/2006/relationships/slideLayout" Target="../slideLayouts/slideLayout12.xml"/><Relationship Id="rId3" Type="http://schemas.openxmlformats.org/officeDocument/2006/relationships/image" Target="../media/image135.png"/><Relationship Id="rId2" Type="http://schemas.openxmlformats.org/officeDocument/2006/relationships/tags" Target="../tags/tag225.xml"/><Relationship Id="rId1" Type="http://schemas.openxmlformats.org/officeDocument/2006/relationships/tags" Target="../tags/tag22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2.xml"/><Relationship Id="rId1" Type="http://schemas.openxmlformats.org/officeDocument/2006/relationships/image" Target="../media/image136.pn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78.xml"/><Relationship Id="rId4" Type="http://schemas.openxmlformats.org/officeDocument/2006/relationships/slideLayout" Target="../slideLayouts/slideLayout12.xml"/><Relationship Id="rId3" Type="http://schemas.openxmlformats.org/officeDocument/2006/relationships/image" Target="../media/image137.png"/><Relationship Id="rId2" Type="http://schemas.openxmlformats.org/officeDocument/2006/relationships/tags" Target="../tags/tag227.xml"/><Relationship Id="rId1" Type="http://schemas.openxmlformats.org/officeDocument/2006/relationships/tags" Target="../tags/tag226.xml"/></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slideLayout" Target="../slideLayouts/slideLayout12.xml"/><Relationship Id="rId3" Type="http://schemas.openxmlformats.org/officeDocument/2006/relationships/image" Target="../media/image138.png"/><Relationship Id="rId2" Type="http://schemas.openxmlformats.org/officeDocument/2006/relationships/tags" Target="../tags/tag229.xml"/><Relationship Id="rId1" Type="http://schemas.openxmlformats.org/officeDocument/2006/relationships/tags" Target="../tags/tag228.xml"/></Relationships>
</file>

<file path=ppt/slides/_rels/slide8.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27.xml"/><Relationship Id="rId7" Type="http://schemas.openxmlformats.org/officeDocument/2006/relationships/image" Target="../media/image16.png"/><Relationship Id="rId6" Type="http://schemas.openxmlformats.org/officeDocument/2006/relationships/tags" Target="../tags/tag26.xml"/><Relationship Id="rId5" Type="http://schemas.openxmlformats.org/officeDocument/2006/relationships/image" Target="../media/image15.png"/><Relationship Id="rId4" Type="http://schemas.openxmlformats.org/officeDocument/2006/relationships/tags" Target="../tags/tag25.xml"/><Relationship Id="rId3" Type="http://schemas.openxmlformats.org/officeDocument/2006/relationships/image" Target="../media/image14.png"/><Relationship Id="rId2" Type="http://schemas.openxmlformats.org/officeDocument/2006/relationships/tags" Target="../tags/tag24.xml"/><Relationship Id="rId11" Type="http://schemas.openxmlformats.org/officeDocument/2006/relationships/notesSlide" Target="../notesSlides/notesSlide8.xml"/><Relationship Id="rId10" Type="http://schemas.openxmlformats.org/officeDocument/2006/relationships/slideLayout" Target="../slideLayouts/slideLayout12.xml"/><Relationship Id="rId1" Type="http://schemas.openxmlformats.org/officeDocument/2006/relationships/tags" Target="../tags/tag23.xml"/></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slideLayout" Target="../slideLayouts/slideLayout12.xml"/><Relationship Id="rId3" Type="http://schemas.openxmlformats.org/officeDocument/2006/relationships/image" Target="../media/image139.png"/><Relationship Id="rId2" Type="http://schemas.openxmlformats.org/officeDocument/2006/relationships/tags" Target="../tags/tag231.xml"/><Relationship Id="rId1" Type="http://schemas.openxmlformats.org/officeDocument/2006/relationships/tags" Target="../tags/tag230.xml"/></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12.xml"/><Relationship Id="rId3" Type="http://schemas.openxmlformats.org/officeDocument/2006/relationships/image" Target="../media/image140.png"/><Relationship Id="rId2" Type="http://schemas.openxmlformats.org/officeDocument/2006/relationships/tags" Target="../tags/tag233.xml"/><Relationship Id="rId1" Type="http://schemas.openxmlformats.org/officeDocument/2006/relationships/tags" Target="../tags/tag232.xml"/></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12.xml"/><Relationship Id="rId3" Type="http://schemas.openxmlformats.org/officeDocument/2006/relationships/image" Target="../media/image141.png"/><Relationship Id="rId2" Type="http://schemas.openxmlformats.org/officeDocument/2006/relationships/tags" Target="../tags/tag235.xml"/><Relationship Id="rId1" Type="http://schemas.openxmlformats.org/officeDocument/2006/relationships/tags" Target="../tags/tag234.xml"/></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83.xml"/><Relationship Id="rId4" Type="http://schemas.openxmlformats.org/officeDocument/2006/relationships/slideLayout" Target="../slideLayouts/slideLayout12.xml"/><Relationship Id="rId3" Type="http://schemas.openxmlformats.org/officeDocument/2006/relationships/image" Target="../media/image142.png"/><Relationship Id="rId2" Type="http://schemas.openxmlformats.org/officeDocument/2006/relationships/tags" Target="../tags/tag237.xml"/><Relationship Id="rId1" Type="http://schemas.openxmlformats.org/officeDocument/2006/relationships/tags" Target="../tags/tag236.xm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84.xml"/><Relationship Id="rId4" Type="http://schemas.openxmlformats.org/officeDocument/2006/relationships/slideLayout" Target="../slideLayouts/slideLayout12.xml"/><Relationship Id="rId3" Type="http://schemas.openxmlformats.org/officeDocument/2006/relationships/image" Target="../media/image143.png"/><Relationship Id="rId2" Type="http://schemas.openxmlformats.org/officeDocument/2006/relationships/tags" Target="../tags/tag239.xml"/><Relationship Id="rId1" Type="http://schemas.openxmlformats.org/officeDocument/2006/relationships/tags" Target="../tags/tag238.xml"/></Relationships>
</file>

<file path=ppt/slides/_rels/slide85.xml.rels><?xml version="1.0" encoding="UTF-8" standalone="yes"?>
<Relationships xmlns="http://schemas.openxmlformats.org/package/2006/relationships"><Relationship Id="rId7" Type="http://schemas.openxmlformats.org/officeDocument/2006/relationships/notesSlide" Target="../notesSlides/notesSlide85.xml"/><Relationship Id="rId6" Type="http://schemas.openxmlformats.org/officeDocument/2006/relationships/slideLayout" Target="../slideLayouts/slideLayout12.xml"/><Relationship Id="rId5" Type="http://schemas.openxmlformats.org/officeDocument/2006/relationships/image" Target="../media/image144.png"/><Relationship Id="rId4" Type="http://schemas.openxmlformats.org/officeDocument/2006/relationships/tags" Target="../tags/tag242.xml"/><Relationship Id="rId3" Type="http://schemas.openxmlformats.org/officeDocument/2006/relationships/image" Target="../media/image143.png"/><Relationship Id="rId2" Type="http://schemas.openxmlformats.org/officeDocument/2006/relationships/tags" Target="../tags/tag241.xml"/><Relationship Id="rId1" Type="http://schemas.openxmlformats.org/officeDocument/2006/relationships/tags" Target="../tags/tag240.xml"/></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12.xml"/><Relationship Id="rId3" Type="http://schemas.openxmlformats.org/officeDocument/2006/relationships/image" Target="../media/image145.png"/><Relationship Id="rId2" Type="http://schemas.openxmlformats.org/officeDocument/2006/relationships/tags" Target="../tags/tag244.xml"/><Relationship Id="rId1" Type="http://schemas.openxmlformats.org/officeDocument/2006/relationships/tags" Target="../tags/tag243.xml"/></Relationships>
</file>

<file path=ppt/slides/_rels/slide87.xml.rels><?xml version="1.0" encoding="UTF-8" standalone="yes"?>
<Relationships xmlns="http://schemas.openxmlformats.org/package/2006/relationships"><Relationship Id="rId9" Type="http://schemas.openxmlformats.org/officeDocument/2006/relationships/image" Target="../media/image148.png"/><Relationship Id="rId8" Type="http://schemas.openxmlformats.org/officeDocument/2006/relationships/tags" Target="../tags/tag249.xml"/><Relationship Id="rId7" Type="http://schemas.openxmlformats.org/officeDocument/2006/relationships/image" Target="../media/image147.png"/><Relationship Id="rId6" Type="http://schemas.openxmlformats.org/officeDocument/2006/relationships/tags" Target="../tags/tag248.xml"/><Relationship Id="rId5" Type="http://schemas.openxmlformats.org/officeDocument/2006/relationships/image" Target="../media/image146.png"/><Relationship Id="rId4" Type="http://schemas.openxmlformats.org/officeDocument/2006/relationships/tags" Target="../tags/tag247.xml"/><Relationship Id="rId3" Type="http://schemas.openxmlformats.org/officeDocument/2006/relationships/image" Target="../media/image145.png"/><Relationship Id="rId2" Type="http://schemas.openxmlformats.org/officeDocument/2006/relationships/tags" Target="../tags/tag246.xml"/><Relationship Id="rId13" Type="http://schemas.openxmlformats.org/officeDocument/2006/relationships/notesSlide" Target="../notesSlides/notesSlide87.xml"/><Relationship Id="rId12" Type="http://schemas.openxmlformats.org/officeDocument/2006/relationships/slideLayout" Target="../slideLayouts/slideLayout12.xml"/><Relationship Id="rId11" Type="http://schemas.openxmlformats.org/officeDocument/2006/relationships/image" Target="../media/image149.png"/><Relationship Id="rId10" Type="http://schemas.openxmlformats.org/officeDocument/2006/relationships/tags" Target="../tags/tag250.xml"/><Relationship Id="rId1" Type="http://schemas.openxmlformats.org/officeDocument/2006/relationships/tags" Target="../tags/tag24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tags" Target="../tags/tag32.xml"/><Relationship Id="rId7" Type="http://schemas.openxmlformats.org/officeDocument/2006/relationships/image" Target="../media/image20.png"/><Relationship Id="rId6" Type="http://schemas.openxmlformats.org/officeDocument/2006/relationships/tags" Target="../tags/tag31.xml"/><Relationship Id="rId5" Type="http://schemas.openxmlformats.org/officeDocument/2006/relationships/image" Target="../media/image19.png"/><Relationship Id="rId4" Type="http://schemas.openxmlformats.org/officeDocument/2006/relationships/tags" Target="../tags/tag30.xml"/><Relationship Id="rId3" Type="http://schemas.openxmlformats.org/officeDocument/2006/relationships/image" Target="../media/image18.png"/><Relationship Id="rId2" Type="http://schemas.openxmlformats.org/officeDocument/2006/relationships/tags" Target="../tags/tag29.xml"/><Relationship Id="rId11" Type="http://schemas.openxmlformats.org/officeDocument/2006/relationships/notesSlide" Target="../notesSlides/notesSlide9.xml"/><Relationship Id="rId10" Type="http://schemas.openxmlformats.org/officeDocument/2006/relationships/slideLayout" Target="../slideLayouts/slideLayout12.xml"/><Relationship Id="rId1" Type="http://schemas.openxmlformats.org/officeDocument/2006/relationships/tags" Target="../tags/tag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9"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3" name="矩形 2"/>
          <p:cNvSpPr/>
          <p:nvPr/>
        </p:nvSpPr>
        <p:spPr>
          <a:xfrm>
            <a:off x="3374390" y="1755140"/>
            <a:ext cx="5463540" cy="768350"/>
          </a:xfrm>
          <a:prstGeom prst="rect">
            <a:avLst/>
          </a:prstGeom>
        </p:spPr>
        <p:txBody>
          <a:bodyPr wrap="square">
            <a:spAutoFit/>
            <a:scene3d>
              <a:camera prst="orthographicFront"/>
              <a:lightRig rig="threePt" dir="t"/>
            </a:scene3d>
          </a:bodyPr>
          <a:lstStyle/>
          <a:p>
            <a:pPr algn="ctr"/>
            <a:r>
              <a:rPr lang="zh-CN" altLang="en-US" sz="4400" b="1" dirty="0">
                <a:solidFill>
                  <a:schemeClr val="accent1"/>
                </a:solidFill>
                <a:effectLst>
                  <a:outerShdw blurRad="38100" dist="25400" dir="5400000" algn="ctr" rotWithShape="0">
                    <a:srgbClr val="6E747A">
                      <a:alpha val="43000"/>
                    </a:srgbClr>
                  </a:outerShdw>
                </a:effectLst>
                <a:latin typeface="+mn-ea"/>
              </a:rPr>
              <a:t>图</a:t>
            </a:r>
            <a:endParaRPr lang="zh-CN" altLang="en-US" sz="4400" b="1" dirty="0">
              <a:solidFill>
                <a:schemeClr val="accent1"/>
              </a:solidFill>
              <a:effectLst>
                <a:outerShdw blurRad="38100" dist="25400" dir="5400000" algn="ctr" rotWithShape="0">
                  <a:srgbClr val="6E747A">
                    <a:alpha val="43000"/>
                  </a:srgbClr>
                </a:outerShdw>
              </a:effectLst>
              <a:latin typeface="+mn-ea"/>
            </a:endParaRPr>
          </a:p>
        </p:txBody>
      </p:sp>
      <p:sp>
        <p:nvSpPr>
          <p:cNvPr id="5" name="文本框 4"/>
          <p:cNvSpPr txBox="1"/>
          <p:nvPr/>
        </p:nvSpPr>
        <p:spPr>
          <a:xfrm>
            <a:off x="3373661" y="3701385"/>
            <a:ext cx="5176405" cy="706755"/>
          </a:xfrm>
          <a:prstGeom prst="rect">
            <a:avLst/>
          </a:prstGeom>
          <a:noFill/>
        </p:spPr>
        <p:txBody>
          <a:bodyPr wrap="square" rtlCol="0">
            <a:spAutoFit/>
          </a:bodyPr>
          <a:lstStyle/>
          <a:p>
            <a:pPr algn="ctr"/>
            <a:endParaRPr lang="en-US" altLang="zh-CN"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a:r>
              <a:rPr lang="en-US" altLang="zh-CN"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2024</a:t>
            </a:r>
            <a:r>
              <a:rPr lang="zh-CN" altLang="en-US"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年</a:t>
            </a:r>
            <a:r>
              <a:rPr lang="en-US" altLang="zh-CN"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5</a:t>
            </a:r>
            <a:r>
              <a:rPr lang="zh-CN" altLang="en-US"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月</a:t>
            </a:r>
            <a:r>
              <a:rPr lang="en-US" altLang="zh-CN"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21</a:t>
            </a:r>
            <a:r>
              <a:rPr lang="zh-CN" altLang="en-US"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日</a:t>
            </a:r>
            <a:endParaRPr lang="zh-CN" altLang="en-US" sz="200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2025" y="-48895"/>
            <a:ext cx="471043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图的连通分量</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308610" y="2546985"/>
            <a:ext cx="4098925" cy="347599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5003800" y="2546985"/>
            <a:ext cx="5058410" cy="3364865"/>
          </a:xfrm>
          <a:prstGeom prst="rect">
            <a:avLst/>
          </a:prstGeom>
        </p:spPr>
      </p:pic>
      <p:sp>
        <p:nvSpPr>
          <p:cNvPr id="6" name="文本框 5"/>
          <p:cNvSpPr txBox="1"/>
          <p:nvPr/>
        </p:nvSpPr>
        <p:spPr>
          <a:xfrm>
            <a:off x="632460" y="1837055"/>
            <a:ext cx="4371340" cy="368300"/>
          </a:xfrm>
          <a:prstGeom prst="rect">
            <a:avLst/>
          </a:prstGeom>
          <a:noFill/>
        </p:spPr>
        <p:txBody>
          <a:bodyPr wrap="square" rtlCol="0">
            <a:spAutoFit/>
          </a:bodyPr>
          <a:p>
            <a:r>
              <a:rPr lang="zh-CN" altLang="en-US">
                <a:solidFill>
                  <a:srgbClr val="FF0000"/>
                </a:solidFill>
              </a:rPr>
              <a:t>无向图</a:t>
            </a:r>
            <a:r>
              <a:rPr lang="zh-CN" altLang="en-US"/>
              <a:t>中的</a:t>
            </a:r>
            <a:r>
              <a:rPr lang="zh-CN" altLang="en-US">
                <a:solidFill>
                  <a:srgbClr val="FF0000"/>
                </a:solidFill>
                <a:highlight>
                  <a:srgbClr val="FFFF00"/>
                </a:highlight>
              </a:rPr>
              <a:t>极大连通子图</a:t>
            </a:r>
            <a:r>
              <a:rPr lang="zh-CN" altLang="en-US"/>
              <a:t>称为</a:t>
            </a:r>
            <a:r>
              <a:rPr lang="zh-CN" altLang="en-US">
                <a:solidFill>
                  <a:srgbClr val="FF0000"/>
                </a:solidFill>
                <a:highlight>
                  <a:srgbClr val="FFFF00"/>
                </a:highlight>
              </a:rPr>
              <a:t>连通分量</a:t>
            </a:r>
            <a:r>
              <a:rPr lang="zh-CN" altLang="en-US"/>
              <a:t>。</a:t>
            </a:r>
            <a:endParaRPr lang="zh-CN" altLang="en-US"/>
          </a:p>
        </p:txBody>
      </p:sp>
      <p:pic>
        <p:nvPicPr>
          <p:cNvPr id="7" name="图片 6"/>
          <p:cNvPicPr>
            <a:picLocks noChangeAspect="1"/>
          </p:cNvPicPr>
          <p:nvPr>
            <p:custDataLst>
              <p:tags r:id="rId6"/>
            </p:custDataLst>
          </p:nvPr>
        </p:nvPicPr>
        <p:blipFill>
          <a:blip r:embed="rId7"/>
          <a:stretch>
            <a:fillRect/>
          </a:stretch>
        </p:blipFill>
        <p:spPr>
          <a:xfrm>
            <a:off x="444500" y="427990"/>
            <a:ext cx="2684145" cy="931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740785" y="170815"/>
            <a:ext cx="471043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图的强连通分量</a:t>
            </a:r>
            <a:endParaRPr lang="zh-CN" altLang="zh-CN" sz="3300" baseline="0">
              <a:latin typeface="Arial" panose="020B0604020202020204" pitchFamily="34" charset="0"/>
            </a:endParaRPr>
          </a:p>
        </p:txBody>
      </p:sp>
      <p:sp>
        <p:nvSpPr>
          <p:cNvPr id="6" name="文本框 5"/>
          <p:cNvSpPr txBox="1"/>
          <p:nvPr/>
        </p:nvSpPr>
        <p:spPr>
          <a:xfrm>
            <a:off x="1250950" y="1071245"/>
            <a:ext cx="4371340" cy="645160"/>
          </a:xfrm>
          <a:prstGeom prst="rect">
            <a:avLst/>
          </a:prstGeom>
          <a:noFill/>
        </p:spPr>
        <p:txBody>
          <a:bodyPr wrap="square" rtlCol="0">
            <a:spAutoFit/>
          </a:bodyPr>
          <a:p>
            <a:r>
              <a:rPr lang="zh-CN" altLang="en-US">
                <a:solidFill>
                  <a:srgbClr val="FF0000"/>
                </a:solidFill>
              </a:rPr>
              <a:t>有向图</a:t>
            </a:r>
            <a:r>
              <a:rPr lang="zh-CN" altLang="en-US"/>
              <a:t>中的</a:t>
            </a:r>
            <a:r>
              <a:rPr lang="zh-CN" altLang="en-US">
                <a:highlight>
                  <a:srgbClr val="FFFF00"/>
                </a:highlight>
              </a:rPr>
              <a:t>极大强连通子图</a:t>
            </a:r>
            <a:r>
              <a:rPr lang="zh-CN" altLang="en-US"/>
              <a:t>称为有向图的</a:t>
            </a:r>
            <a:r>
              <a:rPr lang="zh-CN" altLang="en-US">
                <a:highlight>
                  <a:srgbClr val="FFFF00"/>
                </a:highlight>
              </a:rPr>
              <a:t>强连通分量</a:t>
            </a:r>
            <a:endParaRPr lang="zh-CN" altLang="en-US">
              <a:highlight>
                <a:srgbClr val="FFFF00"/>
              </a:highlight>
            </a:endParaRPr>
          </a:p>
        </p:txBody>
      </p:sp>
      <p:pic>
        <p:nvPicPr>
          <p:cNvPr id="2" name="图片 1"/>
          <p:cNvPicPr>
            <a:picLocks noChangeAspect="1"/>
          </p:cNvPicPr>
          <p:nvPr>
            <p:custDataLst>
              <p:tags r:id="rId2"/>
            </p:custDataLst>
          </p:nvPr>
        </p:nvPicPr>
        <p:blipFill>
          <a:blip r:embed="rId3"/>
          <a:stretch>
            <a:fillRect/>
          </a:stretch>
        </p:blipFill>
        <p:spPr>
          <a:xfrm>
            <a:off x="374650" y="298450"/>
            <a:ext cx="2165350" cy="67500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639445" y="2340610"/>
            <a:ext cx="3468370" cy="313563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5557520" y="2340610"/>
            <a:ext cx="4834890" cy="3461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032760" y="-48895"/>
            <a:ext cx="471043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图的生成树</a:t>
            </a:r>
            <a:endParaRPr lang="zh-CN" altLang="zh-CN" sz="3300" baseline="0">
              <a:latin typeface="Arial" panose="020B0604020202020204" pitchFamily="34" charset="0"/>
            </a:endParaRPr>
          </a:p>
        </p:txBody>
      </p:sp>
      <p:sp>
        <p:nvSpPr>
          <p:cNvPr id="4" name="文本框 3"/>
          <p:cNvSpPr txBox="1"/>
          <p:nvPr/>
        </p:nvSpPr>
        <p:spPr>
          <a:xfrm>
            <a:off x="411480" y="1229995"/>
            <a:ext cx="8495030" cy="1476375"/>
          </a:xfrm>
          <a:prstGeom prst="rect">
            <a:avLst/>
          </a:prstGeom>
          <a:noFill/>
        </p:spPr>
        <p:txBody>
          <a:bodyPr wrap="square" rtlCol="0">
            <a:spAutoFit/>
          </a:bodyPr>
          <a:p>
            <a:r>
              <a:rPr lang="zh-CN" altLang="en-US">
                <a:highlight>
                  <a:srgbClr val="FFFF00"/>
                </a:highlight>
              </a:rPr>
              <a:t>连通图</a:t>
            </a:r>
            <a:r>
              <a:rPr lang="zh-CN" altLang="en-US"/>
              <a:t>的</a:t>
            </a:r>
            <a:r>
              <a:rPr lang="zh-CN" altLang="en-US">
                <a:solidFill>
                  <a:srgbClr val="FF0000"/>
                </a:solidFill>
              </a:rPr>
              <a:t>生成树</a:t>
            </a:r>
            <a:r>
              <a:rPr lang="zh-CN" altLang="en-US"/>
              <a:t>是</a:t>
            </a:r>
            <a:r>
              <a:rPr lang="zh-CN" altLang="en-US">
                <a:highlight>
                  <a:srgbClr val="FFFF00"/>
                </a:highlight>
              </a:rPr>
              <a:t>包含图中全部顶点的一个极小连通子图</a:t>
            </a:r>
            <a:r>
              <a:rPr lang="zh-CN" altLang="en-US"/>
              <a:t>。</a:t>
            </a:r>
            <a:endParaRPr lang="zh-CN" altLang="en-US"/>
          </a:p>
          <a:p>
            <a:r>
              <a:rPr lang="zh-CN" altLang="en-US"/>
              <a:t>若图中顶点数为n，则它的生成树含有 n-1 条边。对生成树而言，若砍去它的一条边，则会变成非连通</a:t>
            </a:r>
            <a:r>
              <a:rPr lang="zh-CN" altLang="en-US">
                <a:sym typeface="+mn-ea"/>
              </a:rPr>
              <a:t>图，若加上一条边则会形成一个回路。</a:t>
            </a:r>
            <a:endParaRPr lang="zh-CN" altLang="en-US"/>
          </a:p>
          <a:p>
            <a:endParaRPr lang="zh-CN" altLang="en-US"/>
          </a:p>
          <a:p>
            <a:endParaRPr lang="zh-CN" altLang="en-US"/>
          </a:p>
        </p:txBody>
      </p:sp>
      <p:pic>
        <p:nvPicPr>
          <p:cNvPr id="5" name="图片 4"/>
          <p:cNvPicPr>
            <a:picLocks noChangeAspect="1"/>
          </p:cNvPicPr>
          <p:nvPr>
            <p:custDataLst>
              <p:tags r:id="rId2"/>
            </p:custDataLst>
          </p:nvPr>
        </p:nvPicPr>
        <p:blipFill>
          <a:blip r:embed="rId3"/>
          <a:stretch>
            <a:fillRect/>
          </a:stretch>
        </p:blipFill>
        <p:spPr>
          <a:xfrm>
            <a:off x="556895" y="577850"/>
            <a:ext cx="1960880" cy="54483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556895" y="2938145"/>
            <a:ext cx="3021330" cy="3199765"/>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4047490" y="2870200"/>
            <a:ext cx="5521960" cy="3166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2025" y="-48895"/>
            <a:ext cx="471043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图的生成森林</a:t>
            </a:r>
            <a:endParaRPr lang="zh-CN" altLang="zh-CN" sz="3300" baseline="0">
              <a:latin typeface="Arial" panose="020B0604020202020204" pitchFamily="34" charset="0"/>
            </a:endParaRPr>
          </a:p>
        </p:txBody>
      </p:sp>
      <p:sp>
        <p:nvSpPr>
          <p:cNvPr id="4" name="文本框 3"/>
          <p:cNvSpPr txBox="1"/>
          <p:nvPr/>
        </p:nvSpPr>
        <p:spPr>
          <a:xfrm>
            <a:off x="486410" y="690245"/>
            <a:ext cx="6767195" cy="368300"/>
          </a:xfrm>
          <a:prstGeom prst="rect">
            <a:avLst/>
          </a:prstGeom>
          <a:noFill/>
        </p:spPr>
        <p:txBody>
          <a:bodyPr wrap="square" rtlCol="0">
            <a:spAutoFit/>
          </a:bodyPr>
          <a:p>
            <a:r>
              <a:rPr lang="zh-CN" altLang="en-US"/>
              <a:t>在</a:t>
            </a:r>
            <a:r>
              <a:rPr lang="zh-CN" altLang="en-US">
                <a:solidFill>
                  <a:srgbClr val="FF0000"/>
                </a:solidFill>
              </a:rPr>
              <a:t>非连通图</a:t>
            </a:r>
            <a:r>
              <a:rPr lang="zh-CN" altLang="en-US"/>
              <a:t>中，</a:t>
            </a:r>
            <a:r>
              <a:rPr lang="zh-CN" altLang="en-US">
                <a:solidFill>
                  <a:srgbClr val="FF0000"/>
                </a:solidFill>
              </a:rPr>
              <a:t>连通分量</a:t>
            </a:r>
            <a:r>
              <a:rPr lang="zh-CN" altLang="en-US"/>
              <a:t>的</a:t>
            </a:r>
            <a:r>
              <a:rPr lang="zh-CN" altLang="en-US">
                <a:highlight>
                  <a:srgbClr val="FFFF00"/>
                </a:highlight>
              </a:rPr>
              <a:t>生成树</a:t>
            </a:r>
            <a:r>
              <a:rPr lang="zh-CN" altLang="en-US"/>
              <a:t>构成了</a:t>
            </a:r>
            <a:r>
              <a:rPr lang="zh-CN" altLang="en-US">
                <a:highlight>
                  <a:srgbClr val="FFFF00"/>
                </a:highlight>
              </a:rPr>
              <a:t>非连通图</a:t>
            </a:r>
            <a:r>
              <a:rPr lang="zh-CN" altLang="en-US"/>
              <a:t>的</a:t>
            </a:r>
            <a:r>
              <a:rPr lang="zh-CN" altLang="en-US">
                <a:highlight>
                  <a:srgbClr val="FFFF00"/>
                </a:highlight>
              </a:rPr>
              <a:t>生成森林</a:t>
            </a:r>
            <a:r>
              <a:rPr lang="zh-CN" altLang="en-US"/>
              <a:t>。</a:t>
            </a:r>
            <a:endParaRPr lang="zh-CN" altLang="en-US"/>
          </a:p>
        </p:txBody>
      </p:sp>
      <p:pic>
        <p:nvPicPr>
          <p:cNvPr id="5" name="图片 4"/>
          <p:cNvPicPr>
            <a:picLocks noChangeAspect="1"/>
          </p:cNvPicPr>
          <p:nvPr>
            <p:custDataLst>
              <p:tags r:id="rId2"/>
            </p:custDataLst>
          </p:nvPr>
        </p:nvPicPr>
        <p:blipFill>
          <a:blip r:embed="rId3"/>
          <a:stretch>
            <a:fillRect/>
          </a:stretch>
        </p:blipFill>
        <p:spPr>
          <a:xfrm>
            <a:off x="318770" y="1703705"/>
            <a:ext cx="3382010" cy="296164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5092700" y="2319655"/>
            <a:ext cx="1903095" cy="194627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7724775" y="2463165"/>
            <a:ext cx="2493010" cy="1931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2025" y="-48895"/>
            <a:ext cx="471043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边的权、带权图/网</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768985" y="1218565"/>
            <a:ext cx="3886835" cy="261874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6616065" y="1124585"/>
            <a:ext cx="3855720" cy="3116580"/>
          </a:xfrm>
          <a:prstGeom prst="rect">
            <a:avLst/>
          </a:prstGeom>
        </p:spPr>
      </p:pic>
      <p:sp>
        <p:nvSpPr>
          <p:cNvPr id="6" name="文本框 5"/>
          <p:cNvSpPr txBox="1"/>
          <p:nvPr/>
        </p:nvSpPr>
        <p:spPr>
          <a:xfrm>
            <a:off x="554355" y="4855845"/>
            <a:ext cx="8479155" cy="1476375"/>
          </a:xfrm>
          <a:prstGeom prst="rect">
            <a:avLst/>
          </a:prstGeom>
          <a:noFill/>
        </p:spPr>
        <p:txBody>
          <a:bodyPr wrap="square" rtlCol="0">
            <a:spAutoFit/>
          </a:bodyPr>
          <a:p>
            <a:r>
              <a:rPr lang="zh-CN" altLang="en-US">
                <a:solidFill>
                  <a:srgbClr val="FF0000"/>
                </a:solidFill>
              </a:rPr>
              <a:t>边的权</a:t>
            </a:r>
            <a:r>
              <a:rPr lang="zh-CN" altLang="en-US"/>
              <a:t>——在一个图中，每条边都可以标上具有某种含义的数值，该数值称为该边的</a:t>
            </a:r>
            <a:r>
              <a:rPr lang="zh-CN" altLang="en-US">
                <a:solidFill>
                  <a:srgbClr val="FF0000"/>
                </a:solidFill>
              </a:rPr>
              <a:t>权值</a:t>
            </a:r>
            <a:r>
              <a:rPr lang="zh-CN" altLang="en-US"/>
              <a:t>。</a:t>
            </a:r>
            <a:endParaRPr lang="zh-CN" altLang="en-US"/>
          </a:p>
          <a:p>
            <a:r>
              <a:rPr lang="zh-CN" altLang="en-US">
                <a:solidFill>
                  <a:srgbClr val="FF0000"/>
                </a:solidFill>
              </a:rPr>
              <a:t>带权图/网</a:t>
            </a:r>
            <a:r>
              <a:rPr lang="zh-CN" altLang="en-US"/>
              <a:t>——边上带有权值的图称为</a:t>
            </a:r>
            <a:r>
              <a:rPr lang="zh-CN" altLang="en-US">
                <a:solidFill>
                  <a:srgbClr val="FF0000"/>
                </a:solidFill>
              </a:rPr>
              <a:t>带权图</a:t>
            </a:r>
            <a:r>
              <a:rPr lang="zh-CN" altLang="en-US"/>
              <a:t>，也称</a:t>
            </a:r>
            <a:r>
              <a:rPr lang="zh-CN" altLang="en-US">
                <a:solidFill>
                  <a:srgbClr val="FF0000"/>
                </a:solidFill>
              </a:rPr>
              <a:t>网</a:t>
            </a:r>
            <a:r>
              <a:rPr lang="zh-CN" altLang="en-US"/>
              <a:t>。</a:t>
            </a:r>
            <a:endParaRPr lang="zh-CN" altLang="en-US"/>
          </a:p>
          <a:p>
            <a:r>
              <a:rPr lang="zh-CN" altLang="en-US">
                <a:solidFill>
                  <a:srgbClr val="FF0000"/>
                </a:solidFill>
              </a:rPr>
              <a:t>带权路径长度</a:t>
            </a:r>
            <a:r>
              <a:rPr lang="zh-CN" altLang="en-US"/>
              <a:t>——当图是带权图时，一条</a:t>
            </a:r>
            <a:r>
              <a:rPr lang="zh-CN" altLang="en-US">
                <a:solidFill>
                  <a:srgbClr val="FF0000"/>
                </a:solidFill>
              </a:rPr>
              <a:t>路径上所有边的权值之和</a:t>
            </a:r>
            <a:r>
              <a:rPr lang="zh-CN" altLang="en-US"/>
              <a:t>，称为该路径的带权路径长度</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990850" y="0"/>
            <a:ext cx="471043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几种特殊形态的图</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470535" y="995045"/>
            <a:ext cx="3623310" cy="228600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5847080" y="1133475"/>
            <a:ext cx="2723515" cy="2247900"/>
          </a:xfrm>
          <a:prstGeom prst="rect">
            <a:avLst/>
          </a:prstGeom>
        </p:spPr>
      </p:pic>
      <p:sp>
        <p:nvSpPr>
          <p:cNvPr id="6" name="文本框 5"/>
          <p:cNvSpPr txBox="1"/>
          <p:nvPr/>
        </p:nvSpPr>
        <p:spPr>
          <a:xfrm>
            <a:off x="633730" y="4105275"/>
            <a:ext cx="3048000" cy="645160"/>
          </a:xfrm>
          <a:prstGeom prst="rect">
            <a:avLst/>
          </a:prstGeom>
          <a:noFill/>
        </p:spPr>
        <p:txBody>
          <a:bodyPr wrap="square" rtlCol="0">
            <a:spAutoFit/>
          </a:bodyPr>
          <a:p>
            <a:r>
              <a:rPr lang="zh-CN" altLang="en-US">
                <a:solidFill>
                  <a:srgbClr val="FF0000"/>
                </a:solidFill>
              </a:rPr>
              <a:t>无向完全图</a:t>
            </a:r>
            <a:r>
              <a:rPr lang="zh-CN" altLang="en-US"/>
              <a:t>——无向图中任意两个顶点之间都存在边</a:t>
            </a:r>
            <a:endParaRPr lang="zh-CN" altLang="en-US"/>
          </a:p>
        </p:txBody>
      </p:sp>
      <p:sp>
        <p:nvSpPr>
          <p:cNvPr id="7" name="文本框 6"/>
          <p:cNvSpPr txBox="1"/>
          <p:nvPr/>
        </p:nvSpPr>
        <p:spPr>
          <a:xfrm>
            <a:off x="6308090" y="4043045"/>
            <a:ext cx="3048000" cy="922020"/>
          </a:xfrm>
          <a:prstGeom prst="rect">
            <a:avLst/>
          </a:prstGeom>
          <a:noFill/>
        </p:spPr>
        <p:txBody>
          <a:bodyPr wrap="square" rtlCol="0">
            <a:spAutoFit/>
          </a:bodyPr>
          <a:p>
            <a:r>
              <a:rPr lang="zh-CN" altLang="en-US">
                <a:solidFill>
                  <a:srgbClr val="FF0000"/>
                </a:solidFill>
              </a:rPr>
              <a:t>有向完全图</a:t>
            </a:r>
            <a:r>
              <a:rPr lang="zh-CN" altLang="en-US"/>
              <a:t>——有向图中任意两个顶点之间都存在方向相反的两条弧</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2025" y="-48895"/>
            <a:ext cx="471043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几种特殊形态的图</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1055370" y="1231900"/>
            <a:ext cx="2042160" cy="176784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6228080" y="1223010"/>
            <a:ext cx="2217420" cy="1676400"/>
          </a:xfrm>
          <a:prstGeom prst="rect">
            <a:avLst/>
          </a:prstGeom>
        </p:spPr>
      </p:pic>
      <p:sp>
        <p:nvSpPr>
          <p:cNvPr id="6" name="文本框 5"/>
          <p:cNvSpPr txBox="1"/>
          <p:nvPr/>
        </p:nvSpPr>
        <p:spPr>
          <a:xfrm>
            <a:off x="882015" y="3368040"/>
            <a:ext cx="3048000" cy="368300"/>
          </a:xfrm>
          <a:prstGeom prst="rect">
            <a:avLst/>
          </a:prstGeom>
          <a:noFill/>
        </p:spPr>
        <p:txBody>
          <a:bodyPr wrap="square" rtlCol="0">
            <a:spAutoFit/>
          </a:bodyPr>
          <a:p>
            <a:r>
              <a:rPr lang="zh-CN" altLang="en-US">
                <a:solidFill>
                  <a:srgbClr val="FF0000"/>
                </a:solidFill>
              </a:rPr>
              <a:t>边数</a:t>
            </a:r>
            <a:r>
              <a:rPr lang="zh-CN" altLang="en-US"/>
              <a:t>很少的图称为稀疏图</a:t>
            </a:r>
            <a:endParaRPr lang="zh-CN" altLang="en-US"/>
          </a:p>
        </p:txBody>
      </p:sp>
      <p:sp>
        <p:nvSpPr>
          <p:cNvPr id="7" name="文本框 6"/>
          <p:cNvSpPr txBox="1"/>
          <p:nvPr/>
        </p:nvSpPr>
        <p:spPr>
          <a:xfrm>
            <a:off x="6228080" y="3368040"/>
            <a:ext cx="3048000" cy="368300"/>
          </a:xfrm>
          <a:prstGeom prst="rect">
            <a:avLst/>
          </a:prstGeom>
          <a:noFill/>
        </p:spPr>
        <p:txBody>
          <a:bodyPr wrap="square" rtlCol="0">
            <a:spAutoFit/>
          </a:bodyPr>
          <a:p>
            <a:r>
              <a:rPr lang="zh-CN" altLang="en-US"/>
              <a:t>反之称为</a:t>
            </a:r>
            <a:r>
              <a:rPr lang="zh-CN" altLang="en-US">
                <a:solidFill>
                  <a:srgbClr val="FF0000"/>
                </a:solidFill>
              </a:rPr>
              <a:t>稠密</a:t>
            </a:r>
            <a:r>
              <a:rPr lang="zh-CN" altLang="en-US"/>
              <a:t>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060450" y="-48895"/>
            <a:ext cx="6543675"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图的存储——邻接矩阵法</a:t>
            </a:r>
            <a:endParaRPr lang="zh-CN" altLang="zh-CN" sz="3300" baseline="0">
              <a:latin typeface="Arial" panose="020B0604020202020204" pitchFamily="34" charset="0"/>
            </a:endParaRPr>
          </a:p>
        </p:txBody>
      </p:sp>
      <p:pic>
        <p:nvPicPr>
          <p:cNvPr id="5" name="图片 4"/>
          <p:cNvPicPr>
            <a:picLocks noChangeAspect="1"/>
          </p:cNvPicPr>
          <p:nvPr>
            <p:custDataLst>
              <p:tags r:id="rId2"/>
            </p:custDataLst>
          </p:nvPr>
        </p:nvPicPr>
        <p:blipFill>
          <a:blip r:embed="rId3"/>
          <a:stretch>
            <a:fillRect/>
          </a:stretch>
        </p:blipFill>
        <p:spPr>
          <a:xfrm>
            <a:off x="848360" y="753745"/>
            <a:ext cx="8499475" cy="226123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457200" y="3354070"/>
            <a:ext cx="9456420" cy="2303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146300" y="-48895"/>
            <a:ext cx="6543675"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图的存储——邻接矩阵法</a:t>
            </a:r>
            <a:endParaRPr lang="zh-CN" altLang="zh-CN" sz="3300" baseline="0">
              <a:latin typeface="Arial" panose="020B0604020202020204" pitchFamily="34" charset="0"/>
            </a:endParaRPr>
          </a:p>
        </p:txBody>
      </p:sp>
      <p:pic>
        <p:nvPicPr>
          <p:cNvPr id="5" name="图片 4"/>
          <p:cNvPicPr>
            <a:picLocks noChangeAspect="1"/>
          </p:cNvPicPr>
          <p:nvPr>
            <p:custDataLst>
              <p:tags r:id="rId2"/>
            </p:custDataLst>
          </p:nvPr>
        </p:nvPicPr>
        <p:blipFill>
          <a:blip r:embed="rId3"/>
          <a:stretch>
            <a:fillRect/>
          </a:stretch>
        </p:blipFill>
        <p:spPr>
          <a:xfrm>
            <a:off x="1060450" y="753745"/>
            <a:ext cx="8583930" cy="2283460"/>
          </a:xfrm>
          <a:prstGeom prst="rect">
            <a:avLst/>
          </a:prstGeom>
        </p:spPr>
      </p:pic>
      <p:sp>
        <p:nvSpPr>
          <p:cNvPr id="2" name="文本框 1"/>
          <p:cNvSpPr txBox="1"/>
          <p:nvPr/>
        </p:nvSpPr>
        <p:spPr>
          <a:xfrm>
            <a:off x="572135" y="3639820"/>
            <a:ext cx="3820160" cy="740410"/>
          </a:xfrm>
          <a:prstGeom prst="rect">
            <a:avLst/>
          </a:prstGeom>
          <a:noFill/>
        </p:spPr>
        <p:txBody>
          <a:bodyPr wrap="square" rtlCol="0">
            <a:noAutofit/>
          </a:bodyPr>
          <a:p>
            <a:r>
              <a:rPr lang="zh-CN" altLang="en-US"/>
              <a:t>第i个结点的</a:t>
            </a:r>
            <a:r>
              <a:rPr lang="zh-CN" altLang="en-US">
                <a:solidFill>
                  <a:srgbClr val="FF0000"/>
                </a:solidFill>
              </a:rPr>
              <a:t>度</a:t>
            </a:r>
            <a:r>
              <a:rPr lang="zh-CN" altLang="en-US"/>
              <a:t> = </a:t>
            </a:r>
            <a:r>
              <a:rPr lang="zh-CN" altLang="en-US">
                <a:solidFill>
                  <a:srgbClr val="FF0000"/>
                </a:solidFill>
              </a:rPr>
              <a:t>第i行（或第i列）</a:t>
            </a:r>
            <a:r>
              <a:rPr lang="zh-CN" altLang="en-US"/>
              <a:t>的非零元素个数</a:t>
            </a:r>
            <a:endParaRPr lang="zh-CN" altLang="en-US"/>
          </a:p>
        </p:txBody>
      </p:sp>
      <p:sp>
        <p:nvSpPr>
          <p:cNvPr id="3" name="文本框 2"/>
          <p:cNvSpPr txBox="1"/>
          <p:nvPr/>
        </p:nvSpPr>
        <p:spPr>
          <a:xfrm>
            <a:off x="6003925" y="3181350"/>
            <a:ext cx="4363720" cy="1753235"/>
          </a:xfrm>
          <a:prstGeom prst="rect">
            <a:avLst/>
          </a:prstGeom>
          <a:noFill/>
        </p:spPr>
        <p:txBody>
          <a:bodyPr wrap="square" rtlCol="0">
            <a:spAutoFit/>
          </a:bodyPr>
          <a:p>
            <a:r>
              <a:rPr lang="zh-CN" altLang="en-US"/>
              <a:t>第i个结点的</a:t>
            </a:r>
            <a:r>
              <a:rPr lang="zh-CN" altLang="en-US">
                <a:solidFill>
                  <a:srgbClr val="FF0000"/>
                </a:solidFill>
              </a:rPr>
              <a:t>出度</a:t>
            </a:r>
            <a:r>
              <a:rPr lang="zh-CN" altLang="en-US"/>
              <a:t> = </a:t>
            </a:r>
            <a:r>
              <a:rPr lang="zh-CN" altLang="en-US">
                <a:solidFill>
                  <a:srgbClr val="FF0000"/>
                </a:solidFill>
              </a:rPr>
              <a:t>第i行</a:t>
            </a:r>
            <a:r>
              <a:rPr lang="zh-CN" altLang="en-US"/>
              <a:t>的非零元素个数</a:t>
            </a:r>
            <a:endParaRPr lang="zh-CN" altLang="en-US"/>
          </a:p>
          <a:p>
            <a:endParaRPr lang="zh-CN" altLang="en-US"/>
          </a:p>
          <a:p>
            <a:r>
              <a:rPr lang="zh-CN" altLang="en-US"/>
              <a:t>第i个结点的</a:t>
            </a:r>
            <a:r>
              <a:rPr lang="zh-CN" altLang="en-US">
                <a:solidFill>
                  <a:srgbClr val="FF0000"/>
                </a:solidFill>
              </a:rPr>
              <a:t>入度</a:t>
            </a:r>
            <a:r>
              <a:rPr lang="zh-CN" altLang="en-US"/>
              <a:t> = </a:t>
            </a:r>
            <a:r>
              <a:rPr lang="zh-CN" altLang="en-US">
                <a:solidFill>
                  <a:srgbClr val="FF0000"/>
                </a:solidFill>
              </a:rPr>
              <a:t>第i列</a:t>
            </a:r>
            <a:r>
              <a:rPr lang="zh-CN" altLang="en-US"/>
              <a:t>的非零元素个数</a:t>
            </a:r>
            <a:endParaRPr lang="zh-CN" altLang="en-US"/>
          </a:p>
          <a:p>
            <a:endParaRPr lang="zh-CN" altLang="en-US"/>
          </a:p>
          <a:p>
            <a:r>
              <a:rPr lang="zh-CN" altLang="en-US"/>
              <a:t>第i个结点的</a:t>
            </a:r>
            <a:r>
              <a:rPr lang="zh-CN" altLang="en-US">
                <a:solidFill>
                  <a:srgbClr val="FF0000"/>
                </a:solidFill>
              </a:rPr>
              <a:t>度</a:t>
            </a:r>
            <a:r>
              <a:rPr lang="zh-CN" altLang="en-US"/>
              <a:t> = </a:t>
            </a:r>
            <a:r>
              <a:rPr lang="zh-CN" altLang="en-US">
                <a:solidFill>
                  <a:srgbClr val="FF0000"/>
                </a:solidFill>
              </a:rPr>
              <a:t>第i行、第i列</a:t>
            </a:r>
            <a:r>
              <a:rPr lang="zh-CN" altLang="en-US"/>
              <a:t>的非零元素个数之和</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060450" y="-48895"/>
            <a:ext cx="6543675"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邻接矩阵法存储带权图（网）</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488315" y="753745"/>
            <a:ext cx="4314190" cy="271716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5384800" y="584835"/>
            <a:ext cx="4652010" cy="292417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400050" y="3796665"/>
            <a:ext cx="5147945" cy="2672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61715" y="100013"/>
            <a:ext cx="4710113" cy="947737"/>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a:t>
            </a:r>
            <a:endParaRPr lang="zh-CN" altLang="zh-CN" sz="3300" baseline="0">
              <a:latin typeface="Arial" panose="020B0604020202020204" pitchFamily="34" charset="0"/>
            </a:endParaRPr>
          </a:p>
        </p:txBody>
      </p:sp>
      <p:sp>
        <p:nvSpPr>
          <p:cNvPr id="4" name="文本框 3"/>
          <p:cNvSpPr txBox="1"/>
          <p:nvPr>
            <p:custDataLst>
              <p:tags r:id="rId2"/>
            </p:custDataLst>
          </p:nvPr>
        </p:nvSpPr>
        <p:spPr>
          <a:xfrm>
            <a:off x="584835" y="775970"/>
            <a:ext cx="3048000" cy="368300"/>
          </a:xfrm>
          <a:prstGeom prst="rect">
            <a:avLst/>
          </a:prstGeom>
          <a:noFill/>
        </p:spPr>
        <p:txBody>
          <a:bodyPr wrap="square" rtlCol="0">
            <a:spAutoFit/>
          </a:bodyPr>
          <a:p>
            <a:r>
              <a:rPr lang="zh-CN" altLang="en-US"/>
              <a:t>图的定义</a:t>
            </a:r>
            <a:endParaRPr lang="zh-CN" altLang="en-US"/>
          </a:p>
        </p:txBody>
      </p:sp>
      <p:sp>
        <p:nvSpPr>
          <p:cNvPr id="7" name="文本框 6"/>
          <p:cNvSpPr txBox="1"/>
          <p:nvPr/>
        </p:nvSpPr>
        <p:spPr>
          <a:xfrm>
            <a:off x="584835" y="1336675"/>
            <a:ext cx="10396855" cy="1556385"/>
          </a:xfrm>
          <a:prstGeom prst="rect">
            <a:avLst/>
          </a:prstGeom>
          <a:noFill/>
        </p:spPr>
        <p:txBody>
          <a:bodyPr wrap="square" rtlCol="0">
            <a:noAutofit/>
          </a:bodyPr>
          <a:p>
            <a:r>
              <a:rPr lang="zh-CN" altLang="en-US">
                <a:solidFill>
                  <a:srgbClr val="FF0000"/>
                </a:solidFill>
              </a:rPr>
              <a:t>图G</a:t>
            </a:r>
            <a:r>
              <a:rPr lang="zh-CN" altLang="en-US"/>
              <a:t>由</a:t>
            </a:r>
            <a:r>
              <a:rPr lang="zh-CN" altLang="en-US">
                <a:solidFill>
                  <a:srgbClr val="FF0000"/>
                </a:solidFill>
              </a:rPr>
              <a:t>顶点集V</a:t>
            </a:r>
            <a:r>
              <a:rPr lang="zh-CN" altLang="en-US"/>
              <a:t>和</a:t>
            </a:r>
            <a:r>
              <a:rPr lang="zh-CN" altLang="en-US">
                <a:solidFill>
                  <a:srgbClr val="FF0000"/>
                </a:solidFill>
              </a:rPr>
              <a:t>边集E</a:t>
            </a:r>
            <a:r>
              <a:rPr lang="zh-CN" altLang="en-US"/>
              <a:t>组成，记为G = (V, E)，其中V(G)表示图G中顶点的有限非空集；E(G)</a:t>
            </a:r>
            <a:endParaRPr lang="zh-CN" altLang="en-US"/>
          </a:p>
          <a:p>
            <a:r>
              <a:rPr lang="zh-CN" altLang="en-US"/>
              <a:t>表示图G中顶点之间的关系（边）集合。若V = {v1, v2, … , vn}，则用</a:t>
            </a:r>
            <a:r>
              <a:rPr lang="zh-CN" altLang="en-US">
                <a:solidFill>
                  <a:srgbClr val="FF0000"/>
                </a:solidFill>
              </a:rPr>
              <a:t>|V|</a:t>
            </a:r>
            <a:r>
              <a:rPr lang="zh-CN" altLang="en-US"/>
              <a:t>表示图G中</a:t>
            </a:r>
            <a:r>
              <a:rPr lang="zh-CN" altLang="en-US">
                <a:solidFill>
                  <a:srgbClr val="FF0000"/>
                </a:solidFill>
              </a:rPr>
              <a:t>顶点的个</a:t>
            </a:r>
            <a:endParaRPr lang="zh-CN" altLang="en-US">
              <a:solidFill>
                <a:srgbClr val="FF0000"/>
              </a:solidFill>
            </a:endParaRPr>
          </a:p>
          <a:p>
            <a:r>
              <a:rPr lang="zh-CN" altLang="en-US">
                <a:solidFill>
                  <a:srgbClr val="FF0000"/>
                </a:solidFill>
              </a:rPr>
              <a:t>数</a:t>
            </a:r>
            <a:r>
              <a:rPr lang="zh-CN" altLang="en-US"/>
              <a:t>，也称</a:t>
            </a:r>
            <a:r>
              <a:rPr lang="zh-CN" altLang="en-US">
                <a:solidFill>
                  <a:srgbClr val="FF0000"/>
                </a:solidFill>
              </a:rPr>
              <a:t>图G的阶</a:t>
            </a:r>
            <a:r>
              <a:rPr lang="zh-CN" altLang="en-US"/>
              <a:t>，E = {(u, v) | </a:t>
            </a:r>
            <a:r>
              <a:rPr lang="zh-CN" altLang="en-US">
                <a:highlight>
                  <a:srgbClr val="FFFF00"/>
                </a:highlight>
              </a:rPr>
              <a:t>u</a:t>
            </a:r>
            <a:r>
              <a:rPr lang="zh-CN" altLang="en-US">
                <a:highlight>
                  <a:srgbClr val="FFFF00"/>
                </a:highlight>
                <a:latin typeface="微软雅黑" panose="020B0503020204020204" pitchFamily="34" charset="-122"/>
                <a:ea typeface="微软雅黑" panose="020B0503020204020204" pitchFamily="34" charset="-122"/>
              </a:rPr>
              <a:t>∈</a:t>
            </a:r>
            <a:r>
              <a:rPr lang="zh-CN" altLang="en-US">
                <a:highlight>
                  <a:srgbClr val="FFFF00"/>
                </a:highlight>
              </a:rPr>
              <a:t>V, v</a:t>
            </a:r>
            <a:r>
              <a:rPr lang="zh-CN" altLang="en-US">
                <a:highlight>
                  <a:srgbClr val="FFFF00"/>
                </a:highlight>
                <a:latin typeface="微软雅黑" panose="020B0503020204020204" pitchFamily="34" charset="-122"/>
                <a:ea typeface="微软雅黑" panose="020B0503020204020204" pitchFamily="34" charset="-122"/>
              </a:rPr>
              <a:t>∈</a:t>
            </a:r>
            <a:r>
              <a:rPr lang="zh-CN" altLang="en-US">
                <a:highlight>
                  <a:srgbClr val="FFFF00"/>
                </a:highlight>
              </a:rPr>
              <a:t>V</a:t>
            </a:r>
            <a:r>
              <a:rPr lang="zh-CN" altLang="en-US"/>
              <a:t>}，用</a:t>
            </a:r>
            <a:r>
              <a:rPr lang="zh-CN" altLang="en-US">
                <a:solidFill>
                  <a:srgbClr val="FF0000"/>
                </a:solidFill>
              </a:rPr>
              <a:t>|E|</a:t>
            </a:r>
            <a:r>
              <a:rPr lang="zh-CN" altLang="en-US"/>
              <a:t>表示图G中</a:t>
            </a:r>
            <a:r>
              <a:rPr lang="zh-CN" altLang="en-US">
                <a:solidFill>
                  <a:srgbClr val="FF0000"/>
                </a:solidFill>
              </a:rPr>
              <a:t>边的条数</a:t>
            </a:r>
            <a:r>
              <a:rPr lang="zh-CN" altLang="en-US"/>
              <a:t>。</a:t>
            </a:r>
            <a:endParaRPr lang="zh-CN" altLang="en-US"/>
          </a:p>
          <a:p>
            <a:endParaRPr lang="zh-CN" altLang="en-US"/>
          </a:p>
          <a:p>
            <a:r>
              <a:rPr lang="zh-CN" altLang="en-US"/>
              <a:t>注意：线性表可以是空表，树可以是空树，但图不可以是空，即</a:t>
            </a:r>
            <a:r>
              <a:rPr lang="zh-CN" altLang="en-US">
                <a:highlight>
                  <a:srgbClr val="FFFF00"/>
                </a:highlight>
              </a:rPr>
              <a:t>V一定是非空集</a:t>
            </a:r>
            <a:endParaRPr lang="zh-CN" altLang="en-US">
              <a:highlight>
                <a:srgbClr val="FFFF00"/>
              </a:highlight>
            </a:endParaRPr>
          </a:p>
          <a:p>
            <a:r>
              <a:rPr lang="zh-CN" altLang="en-US">
                <a:sym typeface="+mn-ea"/>
              </a:rPr>
              <a:t>G: Graph</a:t>
            </a:r>
            <a:r>
              <a:rPr lang="en-US" altLang="zh-CN">
                <a:sym typeface="+mn-ea"/>
              </a:rPr>
              <a:t>   </a:t>
            </a:r>
            <a:r>
              <a:rPr lang="zh-CN" altLang="en-US">
                <a:sym typeface="+mn-ea"/>
              </a:rPr>
              <a:t>V: Vertex</a:t>
            </a:r>
            <a:r>
              <a:rPr lang="en-US" altLang="zh-CN">
                <a:sym typeface="+mn-ea"/>
              </a:rPr>
              <a:t>    </a:t>
            </a:r>
            <a:r>
              <a:rPr lang="zh-CN" altLang="en-US">
                <a:sym typeface="+mn-ea"/>
              </a:rPr>
              <a:t>E: Edge</a:t>
            </a:r>
            <a:endParaRPr lang="zh-CN" altLang="en-US"/>
          </a:p>
          <a:p>
            <a:endParaRPr lang="zh-CN" altLang="en-US"/>
          </a:p>
          <a:p>
            <a:endParaRPr lang="zh-CN" altLang="en-US"/>
          </a:p>
          <a:p>
            <a:endParaRPr lang="zh-CN" altLang="en-US"/>
          </a:p>
        </p:txBody>
      </p:sp>
      <p:pic>
        <p:nvPicPr>
          <p:cNvPr id="2" name="图片 1"/>
          <p:cNvPicPr>
            <a:picLocks noChangeAspect="1"/>
          </p:cNvPicPr>
          <p:nvPr>
            <p:custDataLst>
              <p:tags r:id="rId3"/>
            </p:custDataLst>
          </p:nvPr>
        </p:nvPicPr>
        <p:blipFill>
          <a:blip r:embed="rId4"/>
          <a:stretch>
            <a:fillRect/>
          </a:stretch>
        </p:blipFill>
        <p:spPr>
          <a:xfrm>
            <a:off x="1221105" y="3507105"/>
            <a:ext cx="9152255" cy="2642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060450" y="-48895"/>
            <a:ext cx="6543675"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邻接矩阵法的性质</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388620" y="753745"/>
            <a:ext cx="3420745" cy="1427480"/>
          </a:xfrm>
          <a:prstGeom prst="rect">
            <a:avLst/>
          </a:prstGeom>
        </p:spPr>
      </p:pic>
      <p:sp>
        <p:nvSpPr>
          <p:cNvPr id="5" name="文本框 4"/>
          <p:cNvSpPr txBox="1"/>
          <p:nvPr/>
        </p:nvSpPr>
        <p:spPr>
          <a:xfrm>
            <a:off x="502920" y="2327910"/>
            <a:ext cx="8266430" cy="645160"/>
          </a:xfrm>
          <a:prstGeom prst="rect">
            <a:avLst/>
          </a:prstGeom>
          <a:noFill/>
        </p:spPr>
        <p:txBody>
          <a:bodyPr wrap="square" rtlCol="0">
            <a:spAutoFit/>
          </a:bodyPr>
          <a:p>
            <a:r>
              <a:rPr lang="zh-CN" altLang="en-US"/>
              <a:t>设图G的邻接矩阵为A（矩阵元素为0/1），则A</a:t>
            </a:r>
            <a:r>
              <a:rPr lang="zh-CN" altLang="en-US" baseline="30000"/>
              <a:t>n</a:t>
            </a:r>
            <a:r>
              <a:rPr lang="zh-CN" altLang="en-US"/>
              <a:t>的元素A</a:t>
            </a:r>
            <a:r>
              <a:rPr lang="zh-CN" altLang="en-US" baseline="30000"/>
              <a:t>n</a:t>
            </a:r>
            <a:r>
              <a:rPr lang="zh-CN" altLang="en-US"/>
              <a:t>[i][j]等于由顶点i到顶点j的长度为n的路径的数目</a:t>
            </a:r>
            <a:endParaRPr lang="zh-CN" altLang="en-US"/>
          </a:p>
        </p:txBody>
      </p:sp>
      <p:pic>
        <p:nvPicPr>
          <p:cNvPr id="6" name="图片 5"/>
          <p:cNvPicPr>
            <a:picLocks noChangeAspect="1"/>
          </p:cNvPicPr>
          <p:nvPr>
            <p:custDataLst>
              <p:tags r:id="rId4"/>
            </p:custDataLst>
          </p:nvPr>
        </p:nvPicPr>
        <p:blipFill>
          <a:blip r:embed="rId5"/>
          <a:stretch>
            <a:fillRect/>
          </a:stretch>
        </p:blipFill>
        <p:spPr>
          <a:xfrm>
            <a:off x="0" y="3155315"/>
            <a:ext cx="12078335" cy="2051685"/>
          </a:xfrm>
          <a:prstGeom prst="rect">
            <a:avLst/>
          </a:prstGeom>
        </p:spPr>
      </p:pic>
      <p:pic>
        <p:nvPicPr>
          <p:cNvPr id="3" name="图片 2"/>
          <p:cNvPicPr>
            <a:picLocks noChangeAspect="1"/>
          </p:cNvPicPr>
          <p:nvPr/>
        </p:nvPicPr>
        <p:blipFill>
          <a:blip r:embed="rId6"/>
          <a:stretch>
            <a:fillRect/>
          </a:stretch>
        </p:blipFill>
        <p:spPr>
          <a:xfrm>
            <a:off x="8769350" y="4263390"/>
            <a:ext cx="409575" cy="361950"/>
          </a:xfrm>
          <a:prstGeom prst="rect">
            <a:avLst/>
          </a:prstGeom>
        </p:spPr>
      </p:pic>
      <p:pic>
        <p:nvPicPr>
          <p:cNvPr id="7" name="图片 6"/>
          <p:cNvPicPr>
            <a:picLocks noChangeAspect="1"/>
          </p:cNvPicPr>
          <p:nvPr/>
        </p:nvPicPr>
        <p:blipFill>
          <a:blip r:embed="rId7"/>
          <a:stretch>
            <a:fillRect/>
          </a:stretch>
        </p:blipFill>
        <p:spPr>
          <a:xfrm>
            <a:off x="8740775" y="4690110"/>
            <a:ext cx="438150" cy="390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图的存储——邻接表法（顺序+链式存储）</a:t>
            </a:r>
            <a:endParaRPr lang="zh-CN" altLang="zh-CN" sz="3300" baseline="0">
              <a:latin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8098790" y="588010"/>
            <a:ext cx="3779520" cy="171069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8069580" y="2526030"/>
            <a:ext cx="3877945" cy="152336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8069580" y="4219575"/>
            <a:ext cx="3877945" cy="1584325"/>
          </a:xfrm>
          <a:prstGeom prst="rect">
            <a:avLst/>
          </a:prstGeom>
        </p:spPr>
      </p:pic>
      <p:pic>
        <p:nvPicPr>
          <p:cNvPr id="8" name="图片 7"/>
          <p:cNvPicPr>
            <a:picLocks noChangeAspect="1"/>
          </p:cNvPicPr>
          <p:nvPr/>
        </p:nvPicPr>
        <p:blipFill>
          <a:blip r:embed="rId8"/>
          <a:stretch>
            <a:fillRect/>
          </a:stretch>
        </p:blipFill>
        <p:spPr>
          <a:xfrm>
            <a:off x="248285" y="4758055"/>
            <a:ext cx="7850505" cy="1920875"/>
          </a:xfrm>
          <a:prstGeom prst="rect">
            <a:avLst/>
          </a:prstGeom>
        </p:spPr>
      </p:pic>
      <p:pic>
        <p:nvPicPr>
          <p:cNvPr id="5" name="图片 4"/>
          <p:cNvPicPr>
            <a:picLocks noChangeAspect="1"/>
          </p:cNvPicPr>
          <p:nvPr/>
        </p:nvPicPr>
        <p:blipFill>
          <a:blip r:embed="rId9"/>
          <a:stretch>
            <a:fillRect/>
          </a:stretch>
        </p:blipFill>
        <p:spPr>
          <a:xfrm>
            <a:off x="291465" y="753745"/>
            <a:ext cx="7589520" cy="2063115"/>
          </a:xfrm>
          <a:prstGeom prst="rect">
            <a:avLst/>
          </a:prstGeom>
        </p:spPr>
      </p:pic>
      <p:pic>
        <p:nvPicPr>
          <p:cNvPr id="6" name="图片 5"/>
          <p:cNvPicPr>
            <a:picLocks noChangeAspect="1"/>
          </p:cNvPicPr>
          <p:nvPr/>
        </p:nvPicPr>
        <p:blipFill>
          <a:blip r:embed="rId10"/>
          <a:stretch>
            <a:fillRect/>
          </a:stretch>
        </p:blipFill>
        <p:spPr>
          <a:xfrm>
            <a:off x="291465" y="2816860"/>
            <a:ext cx="6292850" cy="1880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976120" y="0"/>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图的基本操作</a:t>
            </a:r>
            <a:endParaRPr lang="zh-CN" altLang="zh-CN" sz="3300" baseline="0">
              <a:latin typeface="Arial" panose="020B0604020202020204" pitchFamily="34" charset="0"/>
            </a:endParaRPr>
          </a:p>
        </p:txBody>
      </p:sp>
      <p:sp>
        <p:nvSpPr>
          <p:cNvPr id="3" name="文本框 2"/>
          <p:cNvSpPr txBox="1"/>
          <p:nvPr/>
        </p:nvSpPr>
        <p:spPr>
          <a:xfrm>
            <a:off x="784225" y="801370"/>
            <a:ext cx="6187440" cy="492760"/>
          </a:xfrm>
          <a:prstGeom prst="rect">
            <a:avLst/>
          </a:prstGeom>
          <a:noFill/>
        </p:spPr>
        <p:txBody>
          <a:bodyPr wrap="square" rtlCol="0">
            <a:noAutofit/>
          </a:bodyPr>
          <a:p>
            <a:r>
              <a:rPr lang="zh-CN" altLang="en-US"/>
              <a:t>• Adjacent(G,x,y)：判断图G是否存在边&lt;x, y&gt;或(x, y)。</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673735" y="1724025"/>
            <a:ext cx="10808970" cy="3901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2"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图的基本操作</a:t>
            </a:r>
            <a:endParaRPr lang="zh-CN" altLang="zh-CN" sz="3300" baseline="0">
              <a:latin typeface="Arial" panose="020B0604020202020204" pitchFamily="34" charset="0"/>
            </a:endParaRPr>
          </a:p>
        </p:txBody>
      </p:sp>
      <p:sp>
        <p:nvSpPr>
          <p:cNvPr id="9" name="文本框 8"/>
          <p:cNvSpPr txBox="1"/>
          <p:nvPr/>
        </p:nvSpPr>
        <p:spPr>
          <a:xfrm>
            <a:off x="824230" y="1145540"/>
            <a:ext cx="6037580" cy="368300"/>
          </a:xfrm>
          <a:prstGeom prst="rect">
            <a:avLst/>
          </a:prstGeom>
          <a:noFill/>
        </p:spPr>
        <p:txBody>
          <a:bodyPr wrap="square" rtlCol="0">
            <a:spAutoFit/>
          </a:bodyPr>
          <a:p>
            <a:r>
              <a:rPr lang="zh-CN" altLang="en-US"/>
              <a:t>• Adjacent(G,x,y)：判断图G是否存在边&lt;x, y&gt;或(x, y)。</a:t>
            </a:r>
            <a:endParaRPr lang="zh-CN" altLang="en-US"/>
          </a:p>
        </p:txBody>
      </p:sp>
      <p:pic>
        <p:nvPicPr>
          <p:cNvPr id="11" name="图片 10"/>
          <p:cNvPicPr>
            <a:picLocks noChangeAspect="1"/>
          </p:cNvPicPr>
          <p:nvPr>
            <p:custDataLst>
              <p:tags r:id="rId2"/>
            </p:custDataLst>
          </p:nvPr>
        </p:nvPicPr>
        <p:blipFill>
          <a:blip r:embed="rId3"/>
          <a:stretch>
            <a:fillRect/>
          </a:stretch>
        </p:blipFill>
        <p:spPr>
          <a:xfrm>
            <a:off x="690880" y="1826895"/>
            <a:ext cx="10108565" cy="3863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图的基本操作</a:t>
            </a:r>
            <a:endParaRPr lang="zh-CN" altLang="zh-CN" sz="3300" baseline="0">
              <a:latin typeface="Arial" panose="020B0604020202020204" pitchFamily="34" charset="0"/>
            </a:endParaRPr>
          </a:p>
        </p:txBody>
      </p:sp>
      <p:sp>
        <p:nvSpPr>
          <p:cNvPr id="2" name="文本框 1"/>
          <p:cNvSpPr txBox="1"/>
          <p:nvPr/>
        </p:nvSpPr>
        <p:spPr>
          <a:xfrm>
            <a:off x="577850" y="988060"/>
            <a:ext cx="6037580" cy="368300"/>
          </a:xfrm>
          <a:prstGeom prst="rect">
            <a:avLst/>
          </a:prstGeom>
          <a:noFill/>
        </p:spPr>
        <p:txBody>
          <a:bodyPr wrap="square" rtlCol="0">
            <a:spAutoFit/>
          </a:bodyPr>
          <a:p>
            <a:r>
              <a:rPr lang="zh-CN" altLang="en-US"/>
              <a:t>• Neighbors(G,x)：列出图G中与结点x邻接的边。</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723265" y="1731010"/>
            <a:ext cx="10650220" cy="3813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图的基本操作</a:t>
            </a:r>
            <a:endParaRPr lang="zh-CN" altLang="zh-CN" sz="3300" baseline="0">
              <a:latin typeface="Arial" panose="020B0604020202020204" pitchFamily="34" charset="0"/>
            </a:endParaRPr>
          </a:p>
        </p:txBody>
      </p:sp>
      <p:sp>
        <p:nvSpPr>
          <p:cNvPr id="2" name="文本框 1"/>
          <p:cNvSpPr txBox="1"/>
          <p:nvPr/>
        </p:nvSpPr>
        <p:spPr>
          <a:xfrm>
            <a:off x="739775" y="1026160"/>
            <a:ext cx="6037580" cy="368300"/>
          </a:xfrm>
          <a:prstGeom prst="rect">
            <a:avLst/>
          </a:prstGeom>
          <a:noFill/>
        </p:spPr>
        <p:txBody>
          <a:bodyPr wrap="square" rtlCol="0">
            <a:spAutoFit/>
          </a:bodyPr>
          <a:p>
            <a:r>
              <a:rPr lang="zh-CN" altLang="en-US"/>
              <a:t>• Neighbors(G,x)：列出图G中与结点x邻接的边。</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519430" y="1666875"/>
            <a:ext cx="10170160" cy="4128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图的基本操作</a:t>
            </a:r>
            <a:endParaRPr lang="zh-CN" altLang="zh-CN" sz="3300" baseline="0">
              <a:latin typeface="Arial" panose="020B0604020202020204" pitchFamily="34" charset="0"/>
            </a:endParaRPr>
          </a:p>
        </p:txBody>
      </p:sp>
      <p:sp>
        <p:nvSpPr>
          <p:cNvPr id="2" name="文本框 1"/>
          <p:cNvSpPr txBox="1"/>
          <p:nvPr/>
        </p:nvSpPr>
        <p:spPr>
          <a:xfrm>
            <a:off x="577850" y="706120"/>
            <a:ext cx="6037580" cy="368300"/>
          </a:xfrm>
          <a:prstGeom prst="rect">
            <a:avLst/>
          </a:prstGeom>
          <a:noFill/>
        </p:spPr>
        <p:txBody>
          <a:bodyPr wrap="square" rtlCol="0">
            <a:spAutoFit/>
          </a:bodyPr>
          <a:p>
            <a:r>
              <a:rPr lang="zh-CN" altLang="en-US"/>
              <a:t>• InsertVertex(G,x)：在图G中插入顶点x。</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675005" y="1595120"/>
            <a:ext cx="10069830" cy="3686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图的基本操作</a:t>
            </a:r>
            <a:endParaRPr lang="zh-CN" altLang="zh-CN" sz="3300" baseline="0">
              <a:latin typeface="Arial" panose="020B0604020202020204" pitchFamily="34" charset="0"/>
            </a:endParaRPr>
          </a:p>
        </p:txBody>
      </p:sp>
      <p:sp>
        <p:nvSpPr>
          <p:cNvPr id="2" name="文本框 1"/>
          <p:cNvSpPr txBox="1"/>
          <p:nvPr/>
        </p:nvSpPr>
        <p:spPr>
          <a:xfrm>
            <a:off x="577850" y="706120"/>
            <a:ext cx="6037580" cy="368300"/>
          </a:xfrm>
          <a:prstGeom prst="rect">
            <a:avLst/>
          </a:prstGeom>
          <a:noFill/>
        </p:spPr>
        <p:txBody>
          <a:bodyPr wrap="square" rtlCol="0">
            <a:spAutoFit/>
          </a:bodyPr>
          <a:p>
            <a:r>
              <a:rPr lang="zh-CN" altLang="en-US"/>
              <a:t>• DeleteVertex(G,x)：从图G中删除顶点x。</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353060" y="1225550"/>
            <a:ext cx="11332210" cy="3782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图的基本操作</a:t>
            </a:r>
            <a:endParaRPr lang="zh-CN" altLang="zh-CN" sz="3300" baseline="0">
              <a:latin typeface="Arial" panose="020B0604020202020204" pitchFamily="34" charset="0"/>
            </a:endParaRPr>
          </a:p>
        </p:txBody>
      </p:sp>
      <p:sp>
        <p:nvSpPr>
          <p:cNvPr id="2" name="文本框 1"/>
          <p:cNvSpPr txBox="1"/>
          <p:nvPr/>
        </p:nvSpPr>
        <p:spPr>
          <a:xfrm>
            <a:off x="577850" y="706120"/>
            <a:ext cx="6037580" cy="368300"/>
          </a:xfrm>
          <a:prstGeom prst="rect">
            <a:avLst/>
          </a:prstGeom>
          <a:noFill/>
        </p:spPr>
        <p:txBody>
          <a:bodyPr wrap="square" rtlCol="0">
            <a:spAutoFit/>
          </a:bodyPr>
          <a:p>
            <a:r>
              <a:rPr lang="zh-CN" altLang="en-US"/>
              <a:t>• DeleteVertex(G,x)：从图G中删除顶点x。</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468630" y="1428115"/>
            <a:ext cx="11212195" cy="3815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图的基本操作</a:t>
            </a:r>
            <a:endParaRPr lang="zh-CN" altLang="zh-CN" sz="3300" baseline="0">
              <a:latin typeface="Arial" panose="020B0604020202020204" pitchFamily="34" charset="0"/>
            </a:endParaRPr>
          </a:p>
        </p:txBody>
      </p:sp>
      <p:sp>
        <p:nvSpPr>
          <p:cNvPr id="2" name="文本框 1"/>
          <p:cNvSpPr txBox="1"/>
          <p:nvPr/>
        </p:nvSpPr>
        <p:spPr>
          <a:xfrm>
            <a:off x="640080" y="753745"/>
            <a:ext cx="6706235" cy="645160"/>
          </a:xfrm>
          <a:prstGeom prst="rect">
            <a:avLst/>
          </a:prstGeom>
          <a:noFill/>
        </p:spPr>
        <p:txBody>
          <a:bodyPr wrap="square" rtlCol="0">
            <a:spAutoFit/>
          </a:bodyPr>
          <a:p>
            <a:r>
              <a:rPr lang="zh-CN" altLang="en-US"/>
              <a:t>• AddEdge(G,x,y)：若无向边(x, y)或有向边&lt;x, y&gt;不存在，则向图G中添加该边。</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577850" y="1694180"/>
            <a:ext cx="10687685" cy="3355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305810" y="164148"/>
            <a:ext cx="4710113" cy="947737"/>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a:t>
            </a:r>
            <a:endParaRPr lang="zh-CN" altLang="zh-CN" sz="3300" baseline="0">
              <a:latin typeface="Arial" panose="020B0604020202020204" pitchFamily="34" charset="0"/>
            </a:endParaRPr>
          </a:p>
        </p:txBody>
      </p:sp>
      <p:sp>
        <p:nvSpPr>
          <p:cNvPr id="4" name="文本框 3"/>
          <p:cNvSpPr txBox="1"/>
          <p:nvPr>
            <p:custDataLst>
              <p:tags r:id="rId2"/>
            </p:custDataLst>
          </p:nvPr>
        </p:nvSpPr>
        <p:spPr>
          <a:xfrm>
            <a:off x="407035" y="681355"/>
            <a:ext cx="3048000" cy="368300"/>
          </a:xfrm>
          <a:prstGeom prst="rect">
            <a:avLst/>
          </a:prstGeom>
          <a:noFill/>
        </p:spPr>
        <p:txBody>
          <a:bodyPr wrap="square" rtlCol="0">
            <a:spAutoFit/>
          </a:bodyPr>
          <a:p>
            <a:r>
              <a:rPr lang="zh-CN" altLang="en-US"/>
              <a:t>无向图、有向图</a:t>
            </a:r>
            <a:endParaRPr lang="zh-CN" altLang="en-US"/>
          </a:p>
        </p:txBody>
      </p:sp>
      <p:sp>
        <p:nvSpPr>
          <p:cNvPr id="7" name="文本框 6"/>
          <p:cNvSpPr txBox="1"/>
          <p:nvPr/>
        </p:nvSpPr>
        <p:spPr>
          <a:xfrm>
            <a:off x="646430" y="1442085"/>
            <a:ext cx="6057265" cy="1848485"/>
          </a:xfrm>
          <a:prstGeom prst="rect">
            <a:avLst/>
          </a:prstGeom>
          <a:noFill/>
        </p:spPr>
        <p:txBody>
          <a:bodyPr wrap="square" rtlCol="0">
            <a:noAutofit/>
          </a:bodyPr>
          <a:p>
            <a:r>
              <a:rPr lang="zh-CN" altLang="en-US"/>
              <a:t>若E是</a:t>
            </a:r>
            <a:r>
              <a:rPr lang="zh-CN" altLang="en-US">
                <a:solidFill>
                  <a:srgbClr val="FF0000"/>
                </a:solidFill>
              </a:rPr>
              <a:t>无向边</a:t>
            </a:r>
            <a:r>
              <a:rPr lang="zh-CN" altLang="en-US"/>
              <a:t>（简称</a:t>
            </a:r>
            <a:r>
              <a:rPr lang="zh-CN" altLang="en-US">
                <a:solidFill>
                  <a:srgbClr val="FF0000"/>
                </a:solidFill>
              </a:rPr>
              <a:t>边</a:t>
            </a:r>
            <a:r>
              <a:rPr lang="zh-CN" altLang="en-US"/>
              <a:t>）的有限集合时，则图G为</a:t>
            </a:r>
            <a:r>
              <a:rPr lang="zh-CN" altLang="en-US">
                <a:solidFill>
                  <a:srgbClr val="FF0000"/>
                </a:solidFill>
              </a:rPr>
              <a:t>无向图</a:t>
            </a:r>
            <a:r>
              <a:rPr lang="zh-CN" altLang="en-US"/>
              <a:t>。边</a:t>
            </a:r>
            <a:endParaRPr lang="zh-CN" altLang="en-US"/>
          </a:p>
          <a:p>
            <a:r>
              <a:rPr lang="zh-CN" altLang="en-US"/>
              <a:t>是顶点的无序对，</a:t>
            </a:r>
            <a:r>
              <a:rPr lang="zh-CN" altLang="en-US">
                <a:solidFill>
                  <a:srgbClr val="FF0000"/>
                </a:solidFill>
              </a:rPr>
              <a:t>记为(v, w)或(w, v)</a:t>
            </a:r>
            <a:r>
              <a:rPr lang="zh-CN" altLang="en-US"/>
              <a:t>，因为</a:t>
            </a:r>
            <a:r>
              <a:rPr lang="zh-CN" altLang="en-US">
                <a:solidFill>
                  <a:srgbClr val="FF0000"/>
                </a:solidFill>
                <a:highlight>
                  <a:srgbClr val="FFFF00"/>
                </a:highlight>
              </a:rPr>
              <a:t>(v, w) = (w, v)</a:t>
            </a:r>
            <a:r>
              <a:rPr lang="zh-CN" altLang="en-US"/>
              <a:t>，其</a:t>
            </a:r>
            <a:endParaRPr lang="zh-CN" altLang="en-US"/>
          </a:p>
          <a:p>
            <a:r>
              <a:rPr lang="zh-CN" altLang="en-US"/>
              <a:t>中v、w是顶点。可以说顶点w和顶点v互为邻接点。边(v, w)</a:t>
            </a:r>
            <a:endParaRPr lang="zh-CN" altLang="en-US"/>
          </a:p>
          <a:p>
            <a:r>
              <a:rPr lang="zh-CN" altLang="en-US"/>
              <a:t>依附于顶点w和v，或者说边(v, w)和顶点v、w相关联。</a:t>
            </a:r>
            <a:endParaRPr lang="zh-CN" altLang="en-US"/>
          </a:p>
          <a:p>
            <a:r>
              <a:rPr lang="zh-CN" altLang="en-US"/>
              <a:t>G2 = (V2, E2)</a:t>
            </a:r>
            <a:endParaRPr lang="zh-CN" altLang="en-US"/>
          </a:p>
          <a:p>
            <a:r>
              <a:rPr lang="zh-CN" altLang="en-US"/>
              <a:t>V2 = {A, B, C, D, E}</a:t>
            </a:r>
            <a:endParaRPr lang="zh-CN" altLang="en-US"/>
          </a:p>
          <a:p>
            <a:r>
              <a:rPr lang="zh-CN" altLang="en-US"/>
              <a:t>E2 = {(A, B), (B, D), (B, E), (C, D), (C, E), (D, E)}</a:t>
            </a:r>
            <a:endParaRPr lang="zh-CN" altLang="en-US"/>
          </a:p>
        </p:txBody>
      </p:sp>
      <p:sp>
        <p:nvSpPr>
          <p:cNvPr id="2" name="文本框 1"/>
          <p:cNvSpPr txBox="1"/>
          <p:nvPr/>
        </p:nvSpPr>
        <p:spPr>
          <a:xfrm>
            <a:off x="6703695" y="3290570"/>
            <a:ext cx="3831590" cy="3138170"/>
          </a:xfrm>
          <a:prstGeom prst="rect">
            <a:avLst/>
          </a:prstGeom>
          <a:noFill/>
        </p:spPr>
        <p:txBody>
          <a:bodyPr wrap="square" rtlCol="0">
            <a:spAutoFit/>
          </a:bodyPr>
          <a:p>
            <a:r>
              <a:rPr lang="zh-CN" altLang="en-US"/>
              <a:t>若E是</a:t>
            </a:r>
            <a:r>
              <a:rPr lang="zh-CN" altLang="en-US">
                <a:solidFill>
                  <a:srgbClr val="FF0000"/>
                </a:solidFill>
              </a:rPr>
              <a:t>有向边</a:t>
            </a:r>
            <a:r>
              <a:rPr lang="zh-CN" altLang="en-US"/>
              <a:t>（也称</a:t>
            </a:r>
            <a:r>
              <a:rPr lang="zh-CN" altLang="en-US">
                <a:solidFill>
                  <a:srgbClr val="FF0000"/>
                </a:solidFill>
              </a:rPr>
              <a:t>弧</a:t>
            </a:r>
            <a:r>
              <a:rPr lang="zh-CN" altLang="en-US"/>
              <a:t>）的有限集合时，则图G为</a:t>
            </a:r>
            <a:r>
              <a:rPr lang="zh-CN" altLang="en-US">
                <a:solidFill>
                  <a:srgbClr val="FF0000"/>
                </a:solidFill>
              </a:rPr>
              <a:t>有向图</a:t>
            </a:r>
            <a:r>
              <a:rPr lang="zh-CN" altLang="en-US"/>
              <a:t>。</a:t>
            </a:r>
            <a:endParaRPr lang="zh-CN" altLang="en-US"/>
          </a:p>
          <a:p>
            <a:r>
              <a:rPr lang="zh-CN" altLang="en-US"/>
              <a:t>弧是顶点的有序对，</a:t>
            </a:r>
            <a:r>
              <a:rPr lang="zh-CN" altLang="en-US">
                <a:solidFill>
                  <a:srgbClr val="FF0000"/>
                </a:solidFill>
              </a:rPr>
              <a:t>记为&lt;v, w&gt;</a:t>
            </a:r>
            <a:r>
              <a:rPr lang="zh-CN" altLang="en-US"/>
              <a:t>，其中v、w是顶点，v称为</a:t>
            </a:r>
            <a:r>
              <a:rPr lang="zh-CN" altLang="en-US">
                <a:solidFill>
                  <a:srgbClr val="FF0000"/>
                </a:solidFill>
              </a:rPr>
              <a:t>弧尾</a:t>
            </a:r>
            <a:r>
              <a:rPr lang="zh-CN" altLang="en-US"/>
              <a:t>，w称为</a:t>
            </a:r>
            <a:r>
              <a:rPr lang="zh-CN" altLang="en-US">
                <a:solidFill>
                  <a:srgbClr val="FF0000"/>
                </a:solidFill>
              </a:rPr>
              <a:t>弧头</a:t>
            </a:r>
            <a:r>
              <a:rPr lang="zh-CN" altLang="en-US"/>
              <a:t>，&lt;v, w&gt;称为从顶点v到顶点w的弧，也称v邻接到w，或w邻接自v。 </a:t>
            </a:r>
            <a:r>
              <a:rPr lang="zh-CN" altLang="en-US">
                <a:highlight>
                  <a:srgbClr val="FFFF00"/>
                </a:highlight>
              </a:rPr>
              <a:t>&lt;v, w&gt; ≠ &lt;w, v&gt;</a:t>
            </a:r>
            <a:endParaRPr lang="zh-CN" altLang="en-US">
              <a:highlight>
                <a:srgbClr val="FFFF00"/>
              </a:highlight>
            </a:endParaRPr>
          </a:p>
          <a:p>
            <a:r>
              <a:rPr lang="zh-CN" altLang="en-US"/>
              <a:t>G1 = (V1, E1)</a:t>
            </a:r>
            <a:endParaRPr lang="zh-CN" altLang="en-US"/>
          </a:p>
          <a:p>
            <a:r>
              <a:rPr lang="zh-CN" altLang="en-US"/>
              <a:t>V1 = {A, B, C, D, E}</a:t>
            </a:r>
            <a:endParaRPr lang="zh-CN" altLang="en-US"/>
          </a:p>
          <a:p>
            <a:r>
              <a:rPr lang="zh-CN" altLang="en-US"/>
              <a:t>E1 = {</a:t>
            </a:r>
            <a:r>
              <a:rPr lang="zh-CN" altLang="en-US">
                <a:solidFill>
                  <a:srgbClr val="FF0000"/>
                </a:solidFill>
              </a:rPr>
              <a:t>&lt;A, B&gt;</a:t>
            </a:r>
            <a:r>
              <a:rPr lang="zh-CN" altLang="en-US"/>
              <a:t>, &lt;A, C&gt;, &lt;A, D&gt;, &lt;A, E&gt;,</a:t>
            </a:r>
            <a:r>
              <a:rPr lang="zh-CN" altLang="en-US">
                <a:solidFill>
                  <a:srgbClr val="FF0000"/>
                </a:solidFill>
              </a:rPr>
              <a:t> &lt;B, A&gt;</a:t>
            </a:r>
            <a:r>
              <a:rPr lang="zh-CN" altLang="en-US"/>
              <a:t>, &lt;B, C&gt;, &lt;B, E&gt;, &lt;C, D&gt;}</a:t>
            </a:r>
            <a:endParaRPr lang="zh-CN" altLang="en-US"/>
          </a:p>
        </p:txBody>
      </p:sp>
      <p:pic>
        <p:nvPicPr>
          <p:cNvPr id="3" name="图片 2"/>
          <p:cNvPicPr>
            <a:picLocks noChangeAspect="1"/>
          </p:cNvPicPr>
          <p:nvPr>
            <p:custDataLst>
              <p:tags r:id="rId3"/>
            </p:custDataLst>
          </p:nvPr>
        </p:nvPicPr>
        <p:blipFill>
          <a:blip r:embed="rId4"/>
          <a:stretch>
            <a:fillRect/>
          </a:stretch>
        </p:blipFill>
        <p:spPr>
          <a:xfrm>
            <a:off x="7310120" y="505460"/>
            <a:ext cx="2224405" cy="2195830"/>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3773805" y="4432935"/>
            <a:ext cx="2522220" cy="18091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图的基本操作</a:t>
            </a:r>
            <a:endParaRPr lang="zh-CN" altLang="zh-CN" sz="3300" baseline="0">
              <a:latin typeface="Arial" panose="020B0604020202020204" pitchFamily="34" charset="0"/>
            </a:endParaRPr>
          </a:p>
        </p:txBody>
      </p:sp>
      <p:sp>
        <p:nvSpPr>
          <p:cNvPr id="2" name="文本框 1"/>
          <p:cNvSpPr txBox="1"/>
          <p:nvPr/>
        </p:nvSpPr>
        <p:spPr>
          <a:xfrm>
            <a:off x="577850" y="599440"/>
            <a:ext cx="6706235" cy="645160"/>
          </a:xfrm>
          <a:prstGeom prst="rect">
            <a:avLst/>
          </a:prstGeom>
          <a:noFill/>
        </p:spPr>
        <p:txBody>
          <a:bodyPr wrap="square" rtlCol="0">
            <a:spAutoFit/>
          </a:bodyPr>
          <a:p>
            <a:r>
              <a:rPr lang="zh-CN" altLang="en-US"/>
              <a:t>• RemoveEdge(G,x,y)：若无向边(x, y)或有向边&lt;x, y&gt;存在，则从图G中删除该边。</a:t>
            </a:r>
            <a:endParaRPr lang="zh-CN" altLang="en-US"/>
          </a:p>
        </p:txBody>
      </p:sp>
      <p:pic>
        <p:nvPicPr>
          <p:cNvPr id="3" name="图片 2"/>
          <p:cNvPicPr>
            <a:picLocks noChangeAspect="1"/>
          </p:cNvPicPr>
          <p:nvPr>
            <p:custDataLst>
              <p:tags r:id="rId2"/>
            </p:custDataLst>
          </p:nvPr>
        </p:nvPicPr>
        <p:blipFill>
          <a:blip r:embed="rId3"/>
          <a:stretch>
            <a:fillRect/>
          </a:stretch>
        </p:blipFill>
        <p:spPr>
          <a:xfrm>
            <a:off x="251460" y="1751965"/>
            <a:ext cx="10901045" cy="3450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图的基本操作</a:t>
            </a:r>
            <a:endParaRPr lang="zh-CN" altLang="zh-CN" sz="3300" baseline="0">
              <a:latin typeface="Arial" panose="020B0604020202020204" pitchFamily="34" charset="0"/>
            </a:endParaRPr>
          </a:p>
        </p:txBody>
      </p:sp>
      <p:sp>
        <p:nvSpPr>
          <p:cNvPr id="2" name="文本框 1"/>
          <p:cNvSpPr txBox="1"/>
          <p:nvPr/>
        </p:nvSpPr>
        <p:spPr>
          <a:xfrm>
            <a:off x="577850" y="599440"/>
            <a:ext cx="6706235" cy="645160"/>
          </a:xfrm>
          <a:prstGeom prst="rect">
            <a:avLst/>
          </a:prstGeom>
          <a:noFill/>
        </p:spPr>
        <p:txBody>
          <a:bodyPr wrap="square" rtlCol="0">
            <a:spAutoFit/>
          </a:bodyPr>
          <a:p>
            <a:r>
              <a:rPr lang="zh-CN" altLang="en-US"/>
              <a:t>• FirstNeighbor(G,x)：求图G中顶点x的第一个邻接点，若有则返回顶点号。若x没有邻接点或图中不存在x，则返回-1。</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577850" y="1791970"/>
            <a:ext cx="9963150" cy="3298190"/>
          </a:xfrm>
          <a:prstGeom prst="rect">
            <a:avLst/>
          </a:prstGeom>
        </p:spPr>
      </p:pic>
      <p:sp>
        <p:nvSpPr>
          <p:cNvPr id="6" name="文本框 5"/>
          <p:cNvSpPr txBox="1"/>
          <p:nvPr/>
        </p:nvSpPr>
        <p:spPr>
          <a:xfrm>
            <a:off x="577850" y="5356860"/>
            <a:ext cx="3048000" cy="368300"/>
          </a:xfrm>
          <a:prstGeom prst="rect">
            <a:avLst/>
          </a:prstGeom>
          <a:noFill/>
        </p:spPr>
        <p:txBody>
          <a:bodyPr wrap="square" rtlCol="0">
            <a:spAutoFit/>
          </a:bodyPr>
          <a:p>
            <a:r>
              <a:rPr lang="zh-CN" altLang="en-US">
                <a:highlight>
                  <a:srgbClr val="FFFF00"/>
                </a:highlight>
              </a:rPr>
              <a:t>有向图中是找出边的顶点</a:t>
            </a:r>
            <a:endParaRPr lang="zh-CN" altLang="en-US">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图的广度优先遍历（</a:t>
            </a:r>
            <a:r>
              <a:rPr lang="en-US" altLang="zh-CN" sz="3300" baseline="0">
                <a:latin typeface="Arial" panose="020B0604020202020204" pitchFamily="34" charset="0"/>
              </a:rPr>
              <a:t>BFS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sp>
        <p:nvSpPr>
          <p:cNvPr id="4" name="文本框 3"/>
          <p:cNvSpPr txBox="1"/>
          <p:nvPr/>
        </p:nvSpPr>
        <p:spPr>
          <a:xfrm>
            <a:off x="478790" y="998855"/>
            <a:ext cx="3048000" cy="368300"/>
          </a:xfrm>
          <a:prstGeom prst="rect">
            <a:avLst/>
          </a:prstGeom>
          <a:noFill/>
        </p:spPr>
        <p:txBody>
          <a:bodyPr wrap="square" rtlCol="0">
            <a:spAutoFit/>
          </a:bodyPr>
          <a:p>
            <a:r>
              <a:rPr lang="zh-CN" altLang="en-US"/>
              <a:t>树的广度优先遍历</a:t>
            </a:r>
            <a:endParaRPr lang="zh-CN" altLang="en-US"/>
          </a:p>
        </p:txBody>
      </p:sp>
      <p:pic>
        <p:nvPicPr>
          <p:cNvPr id="5" name="图片 4"/>
          <p:cNvPicPr>
            <a:picLocks noChangeAspect="1"/>
          </p:cNvPicPr>
          <p:nvPr>
            <p:custDataLst>
              <p:tags r:id="rId2"/>
            </p:custDataLst>
          </p:nvPr>
        </p:nvPicPr>
        <p:blipFill>
          <a:blip r:embed="rId3"/>
          <a:stretch>
            <a:fillRect/>
          </a:stretch>
        </p:blipFill>
        <p:spPr>
          <a:xfrm>
            <a:off x="478790" y="1527175"/>
            <a:ext cx="5298440" cy="3804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图的广度优先遍历（</a:t>
            </a:r>
            <a:r>
              <a:rPr lang="en-US" altLang="zh-CN" sz="3300" baseline="0">
                <a:latin typeface="Arial" panose="020B0604020202020204" pitchFamily="34" charset="0"/>
              </a:rPr>
              <a:t>BFS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407670" y="1097915"/>
            <a:ext cx="3957320" cy="1888490"/>
          </a:xfrm>
          <a:prstGeom prst="rect">
            <a:avLst/>
          </a:prstGeom>
        </p:spPr>
      </p:pic>
      <p:pic>
        <p:nvPicPr>
          <p:cNvPr id="3" name="图片 2"/>
          <p:cNvPicPr>
            <a:picLocks noChangeAspect="1"/>
          </p:cNvPicPr>
          <p:nvPr/>
        </p:nvPicPr>
        <p:blipFill>
          <a:blip r:embed="rId4"/>
          <a:stretch>
            <a:fillRect/>
          </a:stretch>
        </p:blipFill>
        <p:spPr>
          <a:xfrm>
            <a:off x="407670" y="3909060"/>
            <a:ext cx="4013835" cy="1922145"/>
          </a:xfrm>
          <a:prstGeom prst="rect">
            <a:avLst/>
          </a:prstGeom>
        </p:spPr>
      </p:pic>
      <p:pic>
        <p:nvPicPr>
          <p:cNvPr id="6" name="图片 5"/>
          <p:cNvPicPr>
            <a:picLocks noChangeAspect="1"/>
          </p:cNvPicPr>
          <p:nvPr/>
        </p:nvPicPr>
        <p:blipFill>
          <a:blip r:embed="rId5"/>
          <a:stretch>
            <a:fillRect/>
          </a:stretch>
        </p:blipFill>
        <p:spPr>
          <a:xfrm>
            <a:off x="6002020" y="1097915"/>
            <a:ext cx="3641090" cy="1776095"/>
          </a:xfrm>
          <a:prstGeom prst="rect">
            <a:avLst/>
          </a:prstGeom>
        </p:spPr>
      </p:pic>
      <p:pic>
        <p:nvPicPr>
          <p:cNvPr id="7" name="图片 6"/>
          <p:cNvPicPr>
            <a:picLocks noChangeAspect="1"/>
          </p:cNvPicPr>
          <p:nvPr/>
        </p:nvPicPr>
        <p:blipFill>
          <a:blip r:embed="rId6"/>
          <a:stretch>
            <a:fillRect/>
          </a:stretch>
        </p:blipFill>
        <p:spPr>
          <a:xfrm>
            <a:off x="6087110" y="3784600"/>
            <a:ext cx="3823970" cy="18789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429385" y="5651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图的广度优先遍历（</a:t>
            </a:r>
            <a:r>
              <a:rPr lang="en-US" altLang="zh-CN" sz="3300" baseline="0">
                <a:latin typeface="Arial" panose="020B0604020202020204" pitchFamily="34" charset="0"/>
              </a:rPr>
              <a:t>BFS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69215" y="957580"/>
            <a:ext cx="4753610" cy="2223770"/>
          </a:xfrm>
          <a:prstGeom prst="rect">
            <a:avLst/>
          </a:prstGeom>
        </p:spPr>
      </p:pic>
      <p:sp>
        <p:nvSpPr>
          <p:cNvPr id="5" name="文本框 4"/>
          <p:cNvSpPr txBox="1"/>
          <p:nvPr/>
        </p:nvSpPr>
        <p:spPr>
          <a:xfrm>
            <a:off x="5671185" y="1160780"/>
            <a:ext cx="5193030" cy="2232660"/>
          </a:xfrm>
          <a:prstGeom prst="rect">
            <a:avLst/>
          </a:prstGeom>
          <a:noFill/>
        </p:spPr>
        <p:txBody>
          <a:bodyPr wrap="square" rtlCol="0">
            <a:noAutofit/>
          </a:bodyPr>
          <a:p>
            <a:r>
              <a:rPr lang="zh-CN" altLang="en-US" b="1"/>
              <a:t>⼴度优先遍历（Breadth-First-Search,</a:t>
            </a:r>
            <a:r>
              <a:rPr lang="zh-CN" altLang="en-US" b="1">
                <a:solidFill>
                  <a:srgbClr val="FF0000"/>
                </a:solidFill>
              </a:rPr>
              <a:t> BFS</a:t>
            </a:r>
            <a:r>
              <a:rPr lang="zh-CN" altLang="en-US" b="1"/>
              <a:t>）要点：</a:t>
            </a:r>
            <a:endParaRPr lang="zh-CN" altLang="en-US" b="1"/>
          </a:p>
          <a:p>
            <a:r>
              <a:rPr lang="zh-CN" altLang="en-US" b="1"/>
              <a:t>1. 找到与⼀个顶点相邻的所有顶点</a:t>
            </a:r>
            <a:endParaRPr lang="zh-CN" altLang="en-US" b="1"/>
          </a:p>
          <a:p>
            <a:r>
              <a:rPr lang="zh-CN" altLang="en-US" b="1"/>
              <a:t>2. 标记哪些顶点被访问过</a:t>
            </a:r>
            <a:endParaRPr lang="zh-CN" altLang="en-US" b="1"/>
          </a:p>
          <a:p>
            <a:r>
              <a:rPr lang="zh-CN" altLang="en-US" b="1"/>
              <a:t>3. 需要⼀个辅助队列</a:t>
            </a:r>
            <a:endParaRPr lang="zh-CN" altLang="en-US" b="1"/>
          </a:p>
          <a:p>
            <a:endParaRPr lang="zh-CN" altLang="en-US" b="1"/>
          </a:p>
          <a:p>
            <a:r>
              <a:rPr lang="zh-CN" altLang="en-US"/>
              <a:t>•</a:t>
            </a:r>
            <a:r>
              <a:rPr lang="zh-CN" altLang="en-US">
                <a:highlight>
                  <a:srgbClr val="FFFF00"/>
                </a:highlight>
              </a:rPr>
              <a:t>FirstNeighbor(G,x)</a:t>
            </a:r>
            <a:r>
              <a:rPr lang="zh-CN" altLang="en-US"/>
              <a:t>：求图G中顶点x的第⼀个邻接点，若有则返回顶点号。</a:t>
            </a:r>
            <a:endParaRPr lang="zh-CN" altLang="en-US"/>
          </a:p>
          <a:p>
            <a:r>
              <a:rPr lang="zh-CN" altLang="en-US"/>
              <a:t>若x没有邻接点或图中不存在x，则返回-1。</a:t>
            </a:r>
            <a:endParaRPr lang="zh-CN" altLang="en-US"/>
          </a:p>
          <a:p>
            <a:endParaRPr lang="zh-CN" altLang="en-US"/>
          </a:p>
          <a:p>
            <a:r>
              <a:rPr lang="zh-CN" altLang="en-US"/>
              <a:t>•</a:t>
            </a:r>
            <a:r>
              <a:rPr lang="zh-CN" altLang="en-US">
                <a:highlight>
                  <a:srgbClr val="FFFF00"/>
                </a:highlight>
              </a:rPr>
              <a:t>NextNeighbor(G,x,y)</a:t>
            </a:r>
            <a:r>
              <a:rPr lang="zh-CN" altLang="en-US"/>
              <a:t>：假设图G中顶点y是顶点x的⼀个邻接点，返回除y之外顶点x的下⼀个邻接点的顶点号，若y是x的最后⼀个邻接点，则返回-1。</a:t>
            </a:r>
            <a:endParaRPr lang="zh-CN" altLang="en-US"/>
          </a:p>
          <a:p>
            <a:endParaRPr lang="zh-CN" altLang="en-US"/>
          </a:p>
        </p:txBody>
      </p:sp>
      <p:pic>
        <p:nvPicPr>
          <p:cNvPr id="8" name="图片 7"/>
          <p:cNvPicPr>
            <a:picLocks noChangeAspect="1"/>
          </p:cNvPicPr>
          <p:nvPr>
            <p:custDataLst>
              <p:tags r:id="rId4"/>
            </p:custDataLst>
          </p:nvPr>
        </p:nvPicPr>
        <p:blipFill>
          <a:blip r:embed="rId5"/>
          <a:stretch>
            <a:fillRect/>
          </a:stretch>
        </p:blipFill>
        <p:spPr>
          <a:xfrm>
            <a:off x="69215" y="3815715"/>
            <a:ext cx="4856480" cy="2183765"/>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5767070" y="4979035"/>
            <a:ext cx="5624195" cy="421005"/>
          </a:xfrm>
          <a:prstGeom prst="rect">
            <a:avLst/>
          </a:prstGeom>
        </p:spPr>
      </p:pic>
      <mc:AlternateContent xmlns:mc="http://schemas.openxmlformats.org/markup-compatibility/2006" xmlns:p14="http://schemas.microsoft.com/office/powerpoint/2010/main">
        <mc:Choice Requires="p14">
          <p:contentPart r:id="rId8" p14:bwMode="auto">
            <p14:nvContentPartPr>
              <p14:cNvPr id="26" name="墨迹 25"/>
              <p14:cNvContentPartPr/>
              <p14:nvPr/>
            </p14:nvContentPartPr>
            <p14:xfrm>
              <a:off x="6155690" y="6142990"/>
              <a:ext cx="635" cy="635"/>
            </p14:xfrm>
          </p:contentPart>
        </mc:Choice>
        <mc:Fallback xmlns="">
          <p:pic>
            <p:nvPicPr>
              <p:cNvPr id="26" name="墨迹 25"/>
            </p:nvPicPr>
            <p:blipFill>
              <a:blip r:embed="rId9"/>
            </p:blipFill>
            <p:spPr>
              <a:xfrm>
                <a:off x="6155690" y="6142990"/>
                <a:ext cx="635" cy="635"/>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156335"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图的广度优先遍历（</a:t>
            </a:r>
            <a:r>
              <a:rPr lang="en-US" altLang="zh-CN" sz="3300" baseline="0">
                <a:latin typeface="Arial" panose="020B0604020202020204" pitchFamily="34" charset="0"/>
              </a:rPr>
              <a:t>BFS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289560" y="753745"/>
            <a:ext cx="4497705" cy="2104390"/>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5203825" y="690880"/>
            <a:ext cx="5872480" cy="439420"/>
          </a:xfrm>
          <a:prstGeom prst="rect">
            <a:avLst/>
          </a:prstGeom>
        </p:spPr>
      </p:pic>
      <p:pic>
        <p:nvPicPr>
          <p:cNvPr id="2" name="图片 1"/>
          <p:cNvPicPr>
            <a:picLocks noChangeAspect="1"/>
          </p:cNvPicPr>
          <p:nvPr>
            <p:custDataLst>
              <p:tags r:id="rId6"/>
            </p:custDataLst>
          </p:nvPr>
        </p:nvPicPr>
        <p:blipFill>
          <a:blip r:embed="rId7"/>
          <a:stretch>
            <a:fillRect/>
          </a:stretch>
        </p:blipFill>
        <p:spPr>
          <a:xfrm>
            <a:off x="5241290" y="1257935"/>
            <a:ext cx="6725285" cy="4753610"/>
          </a:xfrm>
          <a:prstGeom prst="rect">
            <a:avLst/>
          </a:prstGeom>
        </p:spPr>
      </p:pic>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5799455" y="2674620"/>
              <a:ext cx="266700" cy="19685"/>
            </p14:xfrm>
          </p:contentPart>
        </mc:Choice>
        <mc:Fallback xmlns="">
          <p:pic>
            <p:nvPicPr>
              <p:cNvPr id="6" name="墨迹 5"/>
            </p:nvPicPr>
            <p:blipFill>
              <a:blip r:embed="rId9"/>
            </p:blipFill>
            <p:spPr>
              <a:xfrm>
                <a:off x="5799455" y="2674620"/>
                <a:ext cx="266700" cy="1968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6" name="墨迹 15"/>
              <p14:cNvContentPartPr/>
              <p14:nvPr/>
            </p14:nvContentPartPr>
            <p14:xfrm>
              <a:off x="7567930" y="2871470"/>
              <a:ext cx="266700" cy="361950"/>
            </p14:xfrm>
          </p:contentPart>
        </mc:Choice>
        <mc:Fallback xmlns="">
          <p:pic>
            <p:nvPicPr>
              <p:cNvPr id="16" name="墨迹 15"/>
            </p:nvPicPr>
            <p:blipFill>
              <a:blip r:embed="rId11"/>
            </p:blipFill>
            <p:spPr>
              <a:xfrm>
                <a:off x="7567930" y="2871470"/>
                <a:ext cx="266700" cy="3619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7" name="墨迹 16"/>
              <p14:cNvContentPartPr/>
              <p14:nvPr/>
            </p14:nvContentPartPr>
            <p14:xfrm>
              <a:off x="7720330" y="2820670"/>
              <a:ext cx="152400" cy="32385"/>
            </p14:xfrm>
          </p:contentPart>
        </mc:Choice>
        <mc:Fallback xmlns="">
          <p:pic>
            <p:nvPicPr>
              <p:cNvPr id="17" name="墨迹 16"/>
            </p:nvPicPr>
            <p:blipFill>
              <a:blip r:embed="rId13"/>
            </p:blipFill>
            <p:spPr>
              <a:xfrm>
                <a:off x="7720330" y="2820670"/>
                <a:ext cx="152400" cy="3238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36" name="墨迹 35"/>
              <p14:cNvContentPartPr/>
              <p14:nvPr/>
            </p14:nvContentPartPr>
            <p14:xfrm>
              <a:off x="4512945" y="5374640"/>
              <a:ext cx="635" cy="635"/>
            </p14:xfrm>
          </p:contentPart>
        </mc:Choice>
        <mc:Fallback xmlns="">
          <p:pic>
            <p:nvPicPr>
              <p:cNvPr id="36" name="墨迹 35"/>
            </p:nvPicPr>
            <p:blipFill>
              <a:blip r:embed="rId15"/>
            </p:blipFill>
            <p:spPr>
              <a:xfrm>
                <a:off x="4512945" y="5374640"/>
                <a:ext cx="635" cy="63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37" name="墨迹 36"/>
              <p14:cNvContentPartPr/>
              <p14:nvPr/>
            </p14:nvContentPartPr>
            <p14:xfrm>
              <a:off x="4512945" y="5374640"/>
              <a:ext cx="635" cy="635"/>
            </p14:xfrm>
          </p:contentPart>
        </mc:Choice>
        <mc:Fallback xmlns="">
          <p:pic>
            <p:nvPicPr>
              <p:cNvPr id="37" name="墨迹 36"/>
            </p:nvPicPr>
            <p:blipFill>
              <a:blip r:embed="rId15"/>
            </p:blipFill>
            <p:spPr>
              <a:xfrm>
                <a:off x="4512945" y="5374640"/>
                <a:ext cx="635" cy="635"/>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图的广度优先遍历（</a:t>
            </a:r>
            <a:r>
              <a:rPr lang="en-US" altLang="zh-CN" sz="3300" baseline="0">
                <a:latin typeface="Arial" panose="020B0604020202020204" pitchFamily="34" charset="0"/>
              </a:rPr>
              <a:t>BFS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509270" y="962660"/>
            <a:ext cx="4177030" cy="1954530"/>
          </a:xfrm>
          <a:prstGeom prst="rect">
            <a:avLst/>
          </a:prstGeom>
        </p:spPr>
      </p:pic>
      <p:sp>
        <p:nvSpPr>
          <p:cNvPr id="3" name="文本框 2"/>
          <p:cNvSpPr txBox="1"/>
          <p:nvPr/>
        </p:nvSpPr>
        <p:spPr>
          <a:xfrm>
            <a:off x="6176645" y="962660"/>
            <a:ext cx="5055870" cy="1198880"/>
          </a:xfrm>
          <a:prstGeom prst="rect">
            <a:avLst/>
          </a:prstGeom>
          <a:noFill/>
        </p:spPr>
        <p:txBody>
          <a:bodyPr wrap="square" rtlCol="0">
            <a:spAutoFit/>
          </a:bodyPr>
          <a:p>
            <a:r>
              <a:rPr lang="zh-CN" altLang="en-US" b="1"/>
              <a:t>从顶点1出发得到的⼴度优先遍历序列：</a:t>
            </a:r>
            <a:endParaRPr lang="zh-CN" altLang="en-US" b="1"/>
          </a:p>
          <a:p>
            <a:r>
              <a:rPr lang="zh-CN" altLang="en-US" b="1"/>
              <a:t>1，2，5，6，3，7，4，8</a:t>
            </a:r>
            <a:endParaRPr lang="zh-CN" altLang="en-US" b="1"/>
          </a:p>
          <a:p>
            <a:r>
              <a:rPr lang="zh-CN" altLang="en-US" b="1"/>
              <a:t>从顶点3出发得到的⼴度优先遍历序列：</a:t>
            </a:r>
            <a:endParaRPr lang="zh-CN" altLang="en-US" b="1"/>
          </a:p>
          <a:p>
            <a:r>
              <a:rPr lang="zh-CN" altLang="en-US" b="1"/>
              <a:t>3，4，6，7，8，2，1，5</a:t>
            </a:r>
            <a:endParaRPr lang="zh-CN" altLang="en-US" b="1"/>
          </a:p>
        </p:txBody>
      </p:sp>
      <p:pic>
        <p:nvPicPr>
          <p:cNvPr id="7" name="图片 6"/>
          <p:cNvPicPr>
            <a:picLocks noChangeAspect="1"/>
          </p:cNvPicPr>
          <p:nvPr>
            <p:custDataLst>
              <p:tags r:id="rId4"/>
            </p:custDataLst>
          </p:nvPr>
        </p:nvPicPr>
        <p:blipFill>
          <a:blip r:embed="rId5"/>
          <a:stretch>
            <a:fillRect/>
          </a:stretch>
        </p:blipFill>
        <p:spPr>
          <a:xfrm>
            <a:off x="408940" y="3348990"/>
            <a:ext cx="5233035" cy="2679700"/>
          </a:xfrm>
          <a:prstGeom prst="rect">
            <a:avLst/>
          </a:prstGeom>
        </p:spPr>
      </p:pic>
      <p:pic>
        <p:nvPicPr>
          <p:cNvPr id="8" name="图片 7"/>
          <p:cNvPicPr>
            <a:picLocks noChangeAspect="1"/>
          </p:cNvPicPr>
          <p:nvPr>
            <p:custDataLst>
              <p:tags r:id="rId6"/>
            </p:custDataLst>
          </p:nvPr>
        </p:nvPicPr>
        <p:blipFill>
          <a:blip r:embed="rId7"/>
          <a:stretch>
            <a:fillRect/>
          </a:stretch>
        </p:blipFill>
        <p:spPr>
          <a:xfrm>
            <a:off x="6224270" y="2696210"/>
            <a:ext cx="2708910" cy="1968500"/>
          </a:xfrm>
          <a:prstGeom prst="rect">
            <a:avLst/>
          </a:prstGeom>
        </p:spPr>
      </p:pic>
      <p:sp>
        <p:nvSpPr>
          <p:cNvPr id="5" name="文本框 4"/>
          <p:cNvSpPr txBox="1"/>
          <p:nvPr/>
        </p:nvSpPr>
        <p:spPr>
          <a:xfrm>
            <a:off x="6224270" y="4899660"/>
            <a:ext cx="4151630" cy="1022350"/>
          </a:xfrm>
          <a:prstGeom prst="rect">
            <a:avLst/>
          </a:prstGeom>
          <a:noFill/>
        </p:spPr>
        <p:txBody>
          <a:bodyPr wrap="square" rtlCol="0">
            <a:noAutofit/>
          </a:bodyPr>
          <a:p>
            <a:r>
              <a:rPr lang="zh-CN" altLang="en-US"/>
              <a:t>同⼀个图的</a:t>
            </a:r>
            <a:r>
              <a:rPr lang="zh-CN" altLang="en-US">
                <a:solidFill>
                  <a:srgbClr val="FF0000"/>
                </a:solidFill>
              </a:rPr>
              <a:t>邻接矩阵</a:t>
            </a:r>
            <a:r>
              <a:rPr lang="zh-CN" altLang="en-US"/>
              <a:t>表示⽅式</a:t>
            </a:r>
            <a:r>
              <a:rPr lang="zh-CN" altLang="en-US">
                <a:solidFill>
                  <a:srgbClr val="FF0000"/>
                </a:solidFill>
              </a:rPr>
              <a:t>唯⼀</a:t>
            </a:r>
            <a:r>
              <a:rPr lang="zh-CN" altLang="en-US"/>
              <a:t>，因此⼴度优先遍历序列</a:t>
            </a:r>
            <a:r>
              <a:rPr lang="zh-CN" altLang="en-US">
                <a:solidFill>
                  <a:srgbClr val="FF0000"/>
                </a:solidFill>
              </a:rPr>
              <a:t>唯⼀</a:t>
            </a:r>
            <a:endParaRPr lang="zh-CN" altLang="en-US"/>
          </a:p>
          <a:p>
            <a:r>
              <a:rPr lang="zh-CN" altLang="en-US"/>
              <a:t>同⼀个图</a:t>
            </a:r>
            <a:r>
              <a:rPr lang="zh-CN" altLang="en-US">
                <a:solidFill>
                  <a:srgbClr val="FF0000"/>
                </a:solidFill>
              </a:rPr>
              <a:t>邻接表</a:t>
            </a:r>
            <a:r>
              <a:rPr lang="zh-CN" altLang="en-US"/>
              <a:t>表示⽅式</a:t>
            </a:r>
            <a:r>
              <a:rPr lang="zh-CN" altLang="en-US">
                <a:solidFill>
                  <a:srgbClr val="FF0000"/>
                </a:solidFill>
              </a:rPr>
              <a:t>不唯⼀</a:t>
            </a:r>
            <a:r>
              <a:rPr lang="zh-CN" altLang="en-US"/>
              <a:t>，因此⼴度优先遍历序列</a:t>
            </a:r>
            <a:r>
              <a:rPr lang="zh-CN" altLang="en-US">
                <a:solidFill>
                  <a:srgbClr val="FF0000"/>
                </a:solidFill>
              </a:rPr>
              <a:t>不唯⼀</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图的广度优先遍历（</a:t>
            </a:r>
            <a:r>
              <a:rPr lang="en-US" altLang="zh-CN" sz="3300" baseline="0">
                <a:latin typeface="Arial" panose="020B0604020202020204" pitchFamily="34" charset="0"/>
              </a:rPr>
              <a:t>BFS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554355" y="1400810"/>
            <a:ext cx="3486785" cy="1631315"/>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5400040" y="812800"/>
            <a:ext cx="5168900" cy="386715"/>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724535" y="3429000"/>
            <a:ext cx="2580005" cy="2410460"/>
          </a:xfrm>
          <a:prstGeom prst="rect">
            <a:avLst/>
          </a:prstGeom>
        </p:spPr>
      </p:pic>
      <p:pic>
        <p:nvPicPr>
          <p:cNvPr id="6" name="图片 5"/>
          <p:cNvPicPr>
            <a:picLocks noChangeAspect="1"/>
          </p:cNvPicPr>
          <p:nvPr>
            <p:custDataLst>
              <p:tags r:id="rId8"/>
            </p:custDataLst>
          </p:nvPr>
        </p:nvPicPr>
        <p:blipFill>
          <a:blip r:embed="rId9"/>
          <a:stretch>
            <a:fillRect/>
          </a:stretch>
        </p:blipFill>
        <p:spPr>
          <a:xfrm>
            <a:off x="5400040" y="1257935"/>
            <a:ext cx="6240780" cy="4495165"/>
          </a:xfrm>
          <a:prstGeom prst="rect">
            <a:avLst/>
          </a:prstGeom>
        </p:spPr>
      </p:pic>
      <p:sp>
        <p:nvSpPr>
          <p:cNvPr id="7" name="文本框 6"/>
          <p:cNvSpPr txBox="1"/>
          <p:nvPr/>
        </p:nvSpPr>
        <p:spPr>
          <a:xfrm>
            <a:off x="353060" y="668020"/>
            <a:ext cx="3048000" cy="368300"/>
          </a:xfrm>
          <a:prstGeom prst="rect">
            <a:avLst/>
          </a:prstGeom>
          <a:noFill/>
        </p:spPr>
        <p:txBody>
          <a:bodyPr wrap="square" rtlCol="0">
            <a:spAutoFit/>
          </a:bodyPr>
          <a:p>
            <a:r>
              <a:rPr lang="zh-CN" altLang="en-US"/>
              <a:t>算法面临的</a:t>
            </a:r>
            <a:r>
              <a:rPr lang="zh-CN" altLang="en-US">
                <a:solidFill>
                  <a:srgbClr val="FF0000"/>
                </a:solidFill>
              </a:rPr>
              <a:t>问题</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图的广度优先遍历（</a:t>
            </a:r>
            <a:r>
              <a:rPr lang="en-US" altLang="zh-CN" sz="3300" baseline="0">
                <a:latin typeface="Arial" panose="020B0604020202020204" pitchFamily="34" charset="0"/>
              </a:rPr>
              <a:t>BFS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596265" y="1498600"/>
            <a:ext cx="3512820" cy="164338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1371600" y="4067175"/>
            <a:ext cx="1555115" cy="1452880"/>
          </a:xfrm>
          <a:prstGeom prst="rect">
            <a:avLst/>
          </a:prstGeom>
        </p:spPr>
      </p:pic>
      <p:sp>
        <p:nvSpPr>
          <p:cNvPr id="7" name="文本框 6"/>
          <p:cNvSpPr txBox="1"/>
          <p:nvPr/>
        </p:nvSpPr>
        <p:spPr>
          <a:xfrm>
            <a:off x="353060" y="668020"/>
            <a:ext cx="3048000" cy="368300"/>
          </a:xfrm>
          <a:prstGeom prst="rect">
            <a:avLst/>
          </a:prstGeom>
          <a:noFill/>
        </p:spPr>
        <p:txBody>
          <a:bodyPr wrap="square" rtlCol="0">
            <a:spAutoFit/>
          </a:bodyPr>
          <a:p>
            <a:r>
              <a:rPr lang="zh-CN" altLang="en-US">
                <a:solidFill>
                  <a:srgbClr val="FF0000"/>
                </a:solidFill>
              </a:rPr>
              <a:t>解决</a:t>
            </a:r>
            <a:r>
              <a:rPr lang="zh-CN" altLang="en-US"/>
              <a:t>算法面临的</a:t>
            </a:r>
            <a:r>
              <a:rPr lang="zh-CN" altLang="en-US">
                <a:solidFill>
                  <a:srgbClr val="FF0000"/>
                </a:solidFill>
              </a:rPr>
              <a:t>问题</a:t>
            </a:r>
            <a:endParaRPr lang="zh-CN" altLang="en-US">
              <a:solidFill>
                <a:srgbClr val="FF0000"/>
              </a:solidFill>
            </a:endParaRPr>
          </a:p>
        </p:txBody>
      </p:sp>
      <p:pic>
        <p:nvPicPr>
          <p:cNvPr id="2" name="图片 1"/>
          <p:cNvPicPr>
            <a:picLocks noChangeAspect="1"/>
          </p:cNvPicPr>
          <p:nvPr>
            <p:custDataLst>
              <p:tags r:id="rId6"/>
            </p:custDataLst>
          </p:nvPr>
        </p:nvPicPr>
        <p:blipFill>
          <a:blip r:embed="rId7"/>
          <a:stretch>
            <a:fillRect/>
          </a:stretch>
        </p:blipFill>
        <p:spPr>
          <a:xfrm>
            <a:off x="5593080" y="612775"/>
            <a:ext cx="5234940" cy="5149215"/>
          </a:xfrm>
          <a:prstGeom prst="rect">
            <a:avLst/>
          </a:prstGeom>
        </p:spPr>
      </p:pic>
      <p:pic>
        <p:nvPicPr>
          <p:cNvPr id="5" name="图片 4"/>
          <p:cNvPicPr>
            <a:picLocks noChangeAspect="1"/>
          </p:cNvPicPr>
          <p:nvPr>
            <p:custDataLst>
              <p:tags r:id="rId8"/>
            </p:custDataLst>
          </p:nvPr>
        </p:nvPicPr>
        <p:blipFill>
          <a:blip r:embed="rId9"/>
          <a:stretch>
            <a:fillRect/>
          </a:stretch>
        </p:blipFill>
        <p:spPr>
          <a:xfrm>
            <a:off x="4532630" y="5808980"/>
            <a:ext cx="7371080" cy="960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37668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图的广度优先遍历（</a:t>
            </a:r>
            <a:r>
              <a:rPr lang="en-US" altLang="zh-CN" sz="3300" baseline="0">
                <a:latin typeface="Arial" panose="020B0604020202020204" pitchFamily="34" charset="0"/>
              </a:rPr>
              <a:t>BFS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sp>
        <p:nvSpPr>
          <p:cNvPr id="7" name="文本框 6"/>
          <p:cNvSpPr txBox="1"/>
          <p:nvPr/>
        </p:nvSpPr>
        <p:spPr>
          <a:xfrm>
            <a:off x="424180" y="1109345"/>
            <a:ext cx="3048000" cy="368300"/>
          </a:xfrm>
          <a:prstGeom prst="rect">
            <a:avLst/>
          </a:prstGeom>
          <a:noFill/>
        </p:spPr>
        <p:txBody>
          <a:bodyPr wrap="square" rtlCol="0">
            <a:spAutoFit/>
          </a:bodyPr>
          <a:p>
            <a:r>
              <a:rPr lang="zh-CN" altLang="en-US">
                <a:solidFill>
                  <a:srgbClr val="FF0000"/>
                </a:solidFill>
              </a:rPr>
              <a:t>算法的时间复杂度</a:t>
            </a:r>
            <a:endParaRPr lang="zh-CN" altLang="en-US">
              <a:solidFill>
                <a:srgbClr val="FF0000"/>
              </a:solidFill>
            </a:endParaRPr>
          </a:p>
        </p:txBody>
      </p:sp>
      <p:sp>
        <p:nvSpPr>
          <p:cNvPr id="6" name="文本框 5"/>
          <p:cNvSpPr txBox="1"/>
          <p:nvPr/>
        </p:nvSpPr>
        <p:spPr>
          <a:xfrm>
            <a:off x="424180" y="1963420"/>
            <a:ext cx="3576955" cy="3166745"/>
          </a:xfrm>
          <a:prstGeom prst="rect">
            <a:avLst/>
          </a:prstGeom>
          <a:noFill/>
        </p:spPr>
        <p:txBody>
          <a:bodyPr wrap="square" rtlCol="0">
            <a:noAutofit/>
          </a:bodyPr>
          <a:p>
            <a:r>
              <a:rPr lang="zh-CN" altLang="en-US" b="1"/>
              <a:t>邻接矩阵存储的图</a:t>
            </a:r>
            <a:r>
              <a:rPr lang="zh-CN" altLang="en-US"/>
              <a:t>：</a:t>
            </a:r>
            <a:endParaRPr lang="zh-CN" altLang="en-US"/>
          </a:p>
          <a:p>
            <a:r>
              <a:rPr lang="zh-CN" altLang="en-US"/>
              <a:t>访问 </a:t>
            </a:r>
            <a:r>
              <a:rPr lang="zh-CN" altLang="en-US">
                <a:solidFill>
                  <a:srgbClr val="FF0000"/>
                </a:solidFill>
              </a:rPr>
              <a:t>|V|</a:t>
            </a:r>
            <a:r>
              <a:rPr lang="zh-CN" altLang="en-US"/>
              <a:t> 个顶点需要</a:t>
            </a:r>
            <a:r>
              <a:rPr lang="zh-CN" altLang="en-US">
                <a:solidFill>
                  <a:srgbClr val="FF0000"/>
                </a:solidFill>
              </a:rPr>
              <a:t>O(|V|)</a:t>
            </a:r>
            <a:r>
              <a:rPr lang="zh-CN" altLang="en-US"/>
              <a:t>的时间</a:t>
            </a:r>
            <a:endParaRPr lang="zh-CN" altLang="en-US"/>
          </a:p>
          <a:p>
            <a:r>
              <a:rPr lang="zh-CN" altLang="en-US"/>
              <a:t>查找每个顶点的邻接点都需要O(|V|)的时间，⽽总共有|V|个顶点</a:t>
            </a:r>
            <a:endParaRPr lang="zh-CN" altLang="en-US"/>
          </a:p>
          <a:p>
            <a:r>
              <a:rPr lang="zh-CN" altLang="en-US"/>
              <a:t>时间复杂度= </a:t>
            </a:r>
            <a:r>
              <a:rPr lang="zh-CN" altLang="en-US">
                <a:solidFill>
                  <a:srgbClr val="FF0000"/>
                </a:solidFill>
              </a:rPr>
              <a:t>O(|V|</a:t>
            </a:r>
            <a:r>
              <a:rPr lang="zh-CN" altLang="en-US" baseline="30000">
                <a:solidFill>
                  <a:srgbClr val="FF0000"/>
                </a:solidFill>
              </a:rPr>
              <a:t>2</a:t>
            </a:r>
            <a:r>
              <a:rPr lang="zh-CN" altLang="en-US">
                <a:solidFill>
                  <a:srgbClr val="FF0000"/>
                </a:solidFill>
              </a:rPr>
              <a:t>)</a:t>
            </a:r>
            <a:endParaRPr lang="zh-CN" altLang="en-US">
              <a:solidFill>
                <a:srgbClr val="FF0000"/>
              </a:solidFill>
            </a:endParaRPr>
          </a:p>
          <a:p>
            <a:endParaRPr lang="zh-CN" altLang="en-US">
              <a:solidFill>
                <a:srgbClr val="FF0000"/>
              </a:solidFill>
            </a:endParaRPr>
          </a:p>
          <a:p>
            <a:r>
              <a:rPr lang="zh-CN" altLang="en-US" b="1"/>
              <a:t>邻接表存储的图</a:t>
            </a:r>
            <a:r>
              <a:rPr lang="zh-CN" altLang="en-US"/>
              <a:t>：</a:t>
            </a:r>
            <a:endParaRPr lang="zh-CN" altLang="en-US"/>
          </a:p>
          <a:p>
            <a:r>
              <a:rPr lang="zh-CN" altLang="en-US"/>
              <a:t>访问 </a:t>
            </a:r>
            <a:r>
              <a:rPr lang="zh-CN" altLang="en-US">
                <a:solidFill>
                  <a:srgbClr val="FF0000"/>
                </a:solidFill>
              </a:rPr>
              <a:t>|V|</a:t>
            </a:r>
            <a:r>
              <a:rPr lang="zh-CN" altLang="en-US"/>
              <a:t> 个顶点需要O(|V|)的时间</a:t>
            </a:r>
            <a:endParaRPr lang="zh-CN" altLang="en-US"/>
          </a:p>
          <a:p>
            <a:r>
              <a:rPr lang="zh-CN" altLang="en-US"/>
              <a:t>查找各个顶点的邻接点共需要O(|E|)的时间，</a:t>
            </a:r>
            <a:endParaRPr lang="zh-CN" altLang="en-US"/>
          </a:p>
          <a:p>
            <a:r>
              <a:rPr lang="zh-CN" altLang="en-US"/>
              <a:t>时间复杂度= </a:t>
            </a:r>
            <a:r>
              <a:rPr lang="zh-CN" altLang="en-US">
                <a:solidFill>
                  <a:srgbClr val="FF0000"/>
                </a:solidFill>
              </a:rPr>
              <a:t>O(|V|+|E|)</a:t>
            </a:r>
            <a:endParaRPr lang="zh-CN" altLang="en-US">
              <a:solidFill>
                <a:srgbClr val="FF0000"/>
              </a:solidFill>
            </a:endParaRPr>
          </a:p>
        </p:txBody>
      </p:sp>
      <p:pic>
        <p:nvPicPr>
          <p:cNvPr id="8" name="图片 7"/>
          <p:cNvPicPr>
            <a:picLocks noChangeAspect="1"/>
          </p:cNvPicPr>
          <p:nvPr>
            <p:custDataLst>
              <p:tags r:id="rId2"/>
            </p:custDataLst>
          </p:nvPr>
        </p:nvPicPr>
        <p:blipFill>
          <a:blip r:embed="rId3"/>
          <a:stretch>
            <a:fillRect/>
          </a:stretch>
        </p:blipFill>
        <p:spPr>
          <a:xfrm>
            <a:off x="4940935" y="4007485"/>
            <a:ext cx="2243455" cy="227457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4940935" y="988060"/>
            <a:ext cx="4445635" cy="2440940"/>
          </a:xfrm>
          <a:prstGeom prst="rect">
            <a:avLst/>
          </a:prstGeom>
        </p:spPr>
      </p:pic>
      <p:pic>
        <p:nvPicPr>
          <p:cNvPr id="11" name="图片 10"/>
          <p:cNvPicPr>
            <a:picLocks noChangeAspect="1"/>
          </p:cNvPicPr>
          <p:nvPr>
            <p:custDataLst>
              <p:tags r:id="rId6"/>
            </p:custDataLst>
          </p:nvPr>
        </p:nvPicPr>
        <p:blipFill>
          <a:blip r:embed="rId7"/>
          <a:stretch>
            <a:fillRect/>
          </a:stretch>
        </p:blipFill>
        <p:spPr>
          <a:xfrm>
            <a:off x="8409940" y="3928110"/>
            <a:ext cx="2435860" cy="2353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929255" y="-49212"/>
            <a:ext cx="4710113" cy="947737"/>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a:t>
            </a:r>
            <a:endParaRPr lang="zh-CN" altLang="zh-CN" sz="3300" baseline="0">
              <a:latin typeface="Arial" panose="020B0604020202020204" pitchFamily="34" charset="0"/>
            </a:endParaRPr>
          </a:p>
        </p:txBody>
      </p:sp>
      <p:sp>
        <p:nvSpPr>
          <p:cNvPr id="4" name="文本框 3"/>
          <p:cNvSpPr txBox="1"/>
          <p:nvPr/>
        </p:nvSpPr>
        <p:spPr>
          <a:xfrm>
            <a:off x="734695" y="802005"/>
            <a:ext cx="3048000" cy="368300"/>
          </a:xfrm>
          <a:prstGeom prst="rect">
            <a:avLst/>
          </a:prstGeom>
          <a:noFill/>
        </p:spPr>
        <p:txBody>
          <a:bodyPr wrap="square" rtlCol="0">
            <a:spAutoFit/>
          </a:bodyPr>
          <a:p>
            <a:r>
              <a:rPr lang="zh-CN" altLang="en-US"/>
              <a:t>简单图、多重图</a:t>
            </a:r>
            <a:endParaRPr lang="zh-CN" altLang="en-US"/>
          </a:p>
        </p:txBody>
      </p:sp>
      <p:pic>
        <p:nvPicPr>
          <p:cNvPr id="5" name="图片 4"/>
          <p:cNvPicPr>
            <a:picLocks noChangeAspect="1"/>
          </p:cNvPicPr>
          <p:nvPr>
            <p:custDataLst>
              <p:tags r:id="rId2"/>
            </p:custDataLst>
          </p:nvPr>
        </p:nvPicPr>
        <p:blipFill>
          <a:blip r:embed="rId3"/>
          <a:stretch>
            <a:fillRect/>
          </a:stretch>
        </p:blipFill>
        <p:spPr>
          <a:xfrm>
            <a:off x="636270" y="1420495"/>
            <a:ext cx="3213735" cy="189230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6877050" y="1170305"/>
            <a:ext cx="3230880" cy="1805940"/>
          </a:xfrm>
          <a:prstGeom prst="rect">
            <a:avLst/>
          </a:prstGeom>
        </p:spPr>
      </p:pic>
      <p:sp>
        <p:nvSpPr>
          <p:cNvPr id="9" name="文本框 8"/>
          <p:cNvSpPr txBox="1"/>
          <p:nvPr/>
        </p:nvSpPr>
        <p:spPr>
          <a:xfrm>
            <a:off x="636270" y="3581400"/>
            <a:ext cx="3146425" cy="641985"/>
          </a:xfrm>
          <a:prstGeom prst="rect">
            <a:avLst/>
          </a:prstGeom>
          <a:noFill/>
        </p:spPr>
        <p:txBody>
          <a:bodyPr wrap="square" rtlCol="0">
            <a:noAutofit/>
          </a:bodyPr>
          <a:p>
            <a:r>
              <a:rPr lang="zh-CN" altLang="en-US">
                <a:solidFill>
                  <a:srgbClr val="FF0000"/>
                </a:solidFill>
              </a:rPr>
              <a:t>简单图</a:t>
            </a:r>
            <a:r>
              <a:rPr lang="zh-CN" altLang="en-US"/>
              <a:t>——① 不存在重复边；</a:t>
            </a:r>
            <a:endParaRPr lang="zh-CN" altLang="en-US"/>
          </a:p>
          <a:p>
            <a:r>
              <a:rPr lang="zh-CN" altLang="en-US"/>
              <a:t>② 不存在顶点到自身的边</a:t>
            </a:r>
            <a:endParaRPr lang="zh-CN" altLang="en-US"/>
          </a:p>
        </p:txBody>
      </p:sp>
      <p:sp>
        <p:nvSpPr>
          <p:cNvPr id="2" name="文本框 1"/>
          <p:cNvSpPr txBox="1"/>
          <p:nvPr/>
        </p:nvSpPr>
        <p:spPr>
          <a:xfrm>
            <a:off x="532130" y="4829175"/>
            <a:ext cx="3685540" cy="511810"/>
          </a:xfrm>
          <a:prstGeom prst="rect">
            <a:avLst/>
          </a:prstGeom>
          <a:noFill/>
        </p:spPr>
        <p:txBody>
          <a:bodyPr wrap="square" rtlCol="0">
            <a:noAutofit/>
          </a:bodyPr>
          <a:p>
            <a:r>
              <a:rPr lang="zh-CN" altLang="en-US">
                <a:solidFill>
                  <a:srgbClr val="FF0000"/>
                </a:solidFill>
                <a:highlight>
                  <a:srgbClr val="FFFF00"/>
                </a:highlight>
              </a:rPr>
              <a:t>数据结构课程只探讨“简单图”</a:t>
            </a:r>
            <a:endParaRPr lang="zh-CN" altLang="en-US">
              <a:solidFill>
                <a:srgbClr val="FF0000"/>
              </a:solidFill>
              <a:highlight>
                <a:srgbClr val="FFFF00"/>
              </a:highlight>
            </a:endParaRPr>
          </a:p>
        </p:txBody>
      </p:sp>
      <p:sp>
        <p:nvSpPr>
          <p:cNvPr id="11" name="文本框 10"/>
          <p:cNvSpPr txBox="1"/>
          <p:nvPr/>
        </p:nvSpPr>
        <p:spPr>
          <a:xfrm>
            <a:off x="6579870" y="3302635"/>
            <a:ext cx="3048000" cy="1198880"/>
          </a:xfrm>
          <a:prstGeom prst="rect">
            <a:avLst/>
          </a:prstGeom>
          <a:noFill/>
        </p:spPr>
        <p:txBody>
          <a:bodyPr wrap="square" rtlCol="0">
            <a:spAutoFit/>
          </a:bodyPr>
          <a:p>
            <a:r>
              <a:rPr lang="zh-CN" altLang="en-US">
                <a:solidFill>
                  <a:srgbClr val="FF0000"/>
                </a:solidFill>
              </a:rPr>
              <a:t>多重图</a:t>
            </a:r>
            <a:r>
              <a:rPr lang="zh-CN" altLang="en-US"/>
              <a:t>——图G中某两个结点之间的边数多于一条，又允许顶点通过同一条边和自己关联，则G为多重图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3" name="标题 3073"/>
          <p:cNvSpPr>
            <a:spLocks noGrp="1"/>
          </p:cNvSpPr>
          <p:nvPr>
            <p:custDataLst>
              <p:tags r:id="rId1"/>
            </p:custDataLst>
          </p:nvPr>
        </p:nvSpPr>
        <p:spPr>
          <a:xfrm>
            <a:off x="1831975" y="25082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图的广度优先遍历（</a:t>
            </a:r>
            <a:r>
              <a:rPr lang="en-US" altLang="zh-CN" sz="3300" baseline="0">
                <a:latin typeface="Arial" panose="020B0604020202020204" pitchFamily="34" charset="0"/>
              </a:rPr>
              <a:t>BFS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sp>
        <p:nvSpPr>
          <p:cNvPr id="4" name="文本框 3"/>
          <p:cNvSpPr txBox="1"/>
          <p:nvPr/>
        </p:nvSpPr>
        <p:spPr>
          <a:xfrm>
            <a:off x="670560" y="1194435"/>
            <a:ext cx="3268345" cy="562610"/>
          </a:xfrm>
          <a:prstGeom prst="rect">
            <a:avLst/>
          </a:prstGeom>
          <a:noFill/>
        </p:spPr>
        <p:txBody>
          <a:bodyPr wrap="square" rtlCol="0">
            <a:noAutofit/>
          </a:bodyPr>
          <a:p>
            <a:r>
              <a:rPr lang="zh-CN" altLang="en-US">
                <a:solidFill>
                  <a:schemeClr val="tx1"/>
                </a:solidFill>
              </a:rPr>
              <a:t>广度优先生成树</a:t>
            </a:r>
            <a:endParaRPr lang="zh-CN" altLang="en-US">
              <a:solidFill>
                <a:schemeClr val="tx1"/>
              </a:solidFill>
            </a:endParaRPr>
          </a:p>
        </p:txBody>
      </p:sp>
      <p:pic>
        <p:nvPicPr>
          <p:cNvPr id="5" name="图片 4"/>
          <p:cNvPicPr>
            <a:picLocks noChangeAspect="1"/>
          </p:cNvPicPr>
          <p:nvPr>
            <p:custDataLst>
              <p:tags r:id="rId2"/>
            </p:custDataLst>
          </p:nvPr>
        </p:nvPicPr>
        <p:blipFill>
          <a:blip r:embed="rId3"/>
          <a:stretch>
            <a:fillRect/>
          </a:stretch>
        </p:blipFill>
        <p:spPr>
          <a:xfrm>
            <a:off x="500380" y="1898015"/>
            <a:ext cx="5339080" cy="4309110"/>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6283325" y="2000885"/>
            <a:ext cx="4412615" cy="4258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3" name="标题 3073"/>
          <p:cNvSpPr>
            <a:spLocks noGrp="1"/>
          </p:cNvSpPr>
          <p:nvPr>
            <p:custDataLst>
              <p:tags r:id="rId1"/>
            </p:custDataLst>
          </p:nvPr>
        </p:nvSpPr>
        <p:spPr>
          <a:xfrm>
            <a:off x="1711960" y="36512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图的广度优先遍历（</a:t>
            </a:r>
            <a:r>
              <a:rPr lang="en-US" altLang="zh-CN" sz="3300" baseline="0">
                <a:latin typeface="Arial" panose="020B0604020202020204" pitchFamily="34" charset="0"/>
              </a:rPr>
              <a:t>BFS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sp>
        <p:nvSpPr>
          <p:cNvPr id="4" name="文本框 3"/>
          <p:cNvSpPr txBox="1"/>
          <p:nvPr/>
        </p:nvSpPr>
        <p:spPr>
          <a:xfrm>
            <a:off x="423545" y="1167765"/>
            <a:ext cx="3048000" cy="368300"/>
          </a:xfrm>
          <a:prstGeom prst="rect">
            <a:avLst/>
          </a:prstGeom>
          <a:noFill/>
        </p:spPr>
        <p:txBody>
          <a:bodyPr wrap="square" rtlCol="0">
            <a:spAutoFit/>
          </a:bodyPr>
          <a:p>
            <a:r>
              <a:rPr lang="zh-CN" altLang="en-US">
                <a:solidFill>
                  <a:schemeClr val="tx1"/>
                </a:solidFill>
              </a:rPr>
              <a:t>广度优先生成森林</a:t>
            </a:r>
            <a:endParaRPr lang="zh-CN" altLang="en-US">
              <a:solidFill>
                <a:schemeClr val="tx1"/>
              </a:solidFill>
            </a:endParaRPr>
          </a:p>
        </p:txBody>
      </p:sp>
      <p:pic>
        <p:nvPicPr>
          <p:cNvPr id="5" name="图片 4"/>
          <p:cNvPicPr>
            <a:picLocks noChangeAspect="1"/>
          </p:cNvPicPr>
          <p:nvPr>
            <p:custDataLst>
              <p:tags r:id="rId2"/>
            </p:custDataLst>
          </p:nvPr>
        </p:nvPicPr>
        <p:blipFill>
          <a:blip r:embed="rId3"/>
          <a:stretch>
            <a:fillRect/>
          </a:stretch>
        </p:blipFill>
        <p:spPr>
          <a:xfrm>
            <a:off x="423545" y="2415540"/>
            <a:ext cx="3766185" cy="3041650"/>
          </a:xfrm>
          <a:prstGeom prst="rect">
            <a:avLst/>
          </a:prstGeom>
        </p:spPr>
      </p:pic>
      <p:pic>
        <p:nvPicPr>
          <p:cNvPr id="9" name="图片 8"/>
          <p:cNvPicPr>
            <a:picLocks noChangeAspect="1"/>
          </p:cNvPicPr>
          <p:nvPr>
            <p:custDataLst>
              <p:tags r:id="rId4"/>
            </p:custDataLst>
          </p:nvPr>
        </p:nvPicPr>
        <p:blipFill>
          <a:blip r:embed="rId5"/>
          <a:stretch>
            <a:fillRect/>
          </a:stretch>
        </p:blipFill>
        <p:spPr>
          <a:xfrm>
            <a:off x="5582920" y="2053590"/>
            <a:ext cx="4388485" cy="3202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120900" y="40322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图的深度优先遍历（</a:t>
            </a:r>
            <a:r>
              <a:rPr lang="en-US" altLang="zh-CN" sz="3300" baseline="0">
                <a:latin typeface="Arial" panose="020B0604020202020204" pitchFamily="34" charset="0"/>
              </a:rPr>
              <a:t>DFS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sp>
        <p:nvSpPr>
          <p:cNvPr id="7" name="文本框 6"/>
          <p:cNvSpPr txBox="1"/>
          <p:nvPr/>
        </p:nvSpPr>
        <p:spPr>
          <a:xfrm>
            <a:off x="524510" y="1205865"/>
            <a:ext cx="3048000" cy="368300"/>
          </a:xfrm>
          <a:prstGeom prst="rect">
            <a:avLst/>
          </a:prstGeom>
          <a:noFill/>
        </p:spPr>
        <p:txBody>
          <a:bodyPr wrap="square" rtlCol="0">
            <a:spAutoFit/>
          </a:bodyPr>
          <a:p>
            <a:r>
              <a:rPr lang="zh-CN" altLang="en-US">
                <a:solidFill>
                  <a:schemeClr val="tx1"/>
                </a:solidFill>
              </a:rPr>
              <a:t>树的深度优先遍历</a:t>
            </a:r>
            <a:endParaRPr lang="zh-CN" altLang="en-US">
              <a:solidFill>
                <a:schemeClr val="tx1"/>
              </a:solidFill>
            </a:endParaRPr>
          </a:p>
        </p:txBody>
      </p:sp>
      <p:pic>
        <p:nvPicPr>
          <p:cNvPr id="2" name="图片 1"/>
          <p:cNvPicPr>
            <a:picLocks noChangeAspect="1"/>
          </p:cNvPicPr>
          <p:nvPr>
            <p:custDataLst>
              <p:tags r:id="rId2"/>
            </p:custDataLst>
          </p:nvPr>
        </p:nvPicPr>
        <p:blipFill>
          <a:blip r:embed="rId3"/>
          <a:stretch>
            <a:fillRect/>
          </a:stretch>
        </p:blipFill>
        <p:spPr>
          <a:xfrm>
            <a:off x="228600" y="2042160"/>
            <a:ext cx="3726815" cy="328485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4772660" y="2454275"/>
            <a:ext cx="5890260" cy="21678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图的深度优先遍历（</a:t>
            </a:r>
            <a:r>
              <a:rPr lang="en-US" altLang="zh-CN" sz="3300" baseline="0">
                <a:latin typeface="Arial" panose="020B0604020202020204" pitchFamily="34" charset="0"/>
              </a:rPr>
              <a:t>DFS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258445" y="1490345"/>
            <a:ext cx="4138295" cy="193865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5100320" y="981710"/>
            <a:ext cx="6096635" cy="2538095"/>
          </a:xfrm>
          <a:prstGeom prst="rect">
            <a:avLst/>
          </a:prstGeom>
        </p:spPr>
      </p:pic>
      <p:pic>
        <p:nvPicPr>
          <p:cNvPr id="6" name="图片 5"/>
          <p:cNvPicPr>
            <a:picLocks noChangeAspect="1"/>
          </p:cNvPicPr>
          <p:nvPr>
            <p:custDataLst>
              <p:tags r:id="rId6"/>
            </p:custDataLst>
          </p:nvPr>
        </p:nvPicPr>
        <p:blipFill>
          <a:blip r:embed="rId7"/>
          <a:stretch>
            <a:fillRect/>
          </a:stretch>
        </p:blipFill>
        <p:spPr>
          <a:xfrm>
            <a:off x="4862830" y="3980815"/>
            <a:ext cx="6109335" cy="935990"/>
          </a:xfrm>
          <a:prstGeom prst="rect">
            <a:avLst/>
          </a:prstGeom>
        </p:spPr>
      </p:pic>
      <mc:AlternateContent xmlns:mc="http://schemas.openxmlformats.org/markup-compatibility/2006" xmlns:p14="http://schemas.microsoft.com/office/powerpoint/2010/main">
        <mc:Choice Requires="p14">
          <p:contentPart r:id="rId8" p14:bwMode="auto">
            <p14:nvContentPartPr>
              <p14:cNvPr id="14" name="墨迹 13"/>
              <p14:cNvContentPartPr/>
              <p14:nvPr/>
            </p14:nvContentPartPr>
            <p14:xfrm>
              <a:off x="10175875" y="4415790"/>
              <a:ext cx="6985" cy="275590"/>
            </p14:xfrm>
          </p:contentPart>
        </mc:Choice>
        <mc:Fallback xmlns="">
          <p:pic>
            <p:nvPicPr>
              <p:cNvPr id="14" name="墨迹 13"/>
            </p:nvPicPr>
            <p:blipFill>
              <a:blip r:embed="rId9"/>
            </p:blipFill>
            <p:spPr>
              <a:xfrm>
                <a:off x="10175875" y="4415790"/>
                <a:ext cx="6985" cy="275590"/>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图的深度优先遍历（</a:t>
            </a:r>
            <a:r>
              <a:rPr lang="en-US" altLang="zh-CN" sz="3300" baseline="0">
                <a:latin typeface="Arial" panose="020B0604020202020204" pitchFamily="34" charset="0"/>
              </a:rPr>
              <a:t>DFS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298450" y="1463675"/>
            <a:ext cx="3439795" cy="161163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4649470" y="1463675"/>
            <a:ext cx="6476365" cy="2696210"/>
          </a:xfrm>
          <a:prstGeom prst="rect">
            <a:avLst/>
          </a:prstGeom>
        </p:spPr>
      </p:pic>
      <p:sp>
        <p:nvSpPr>
          <p:cNvPr id="2" name="文本框 1"/>
          <p:cNvSpPr txBox="1"/>
          <p:nvPr/>
        </p:nvSpPr>
        <p:spPr>
          <a:xfrm>
            <a:off x="298450" y="753745"/>
            <a:ext cx="3048000" cy="368300"/>
          </a:xfrm>
          <a:prstGeom prst="rect">
            <a:avLst/>
          </a:prstGeom>
          <a:noFill/>
        </p:spPr>
        <p:txBody>
          <a:bodyPr wrap="square" rtlCol="0">
            <a:spAutoFit/>
          </a:bodyPr>
          <a:p>
            <a:r>
              <a:rPr lang="zh-CN" altLang="en-US"/>
              <a:t>算法存在的</a:t>
            </a:r>
            <a:r>
              <a:rPr lang="zh-CN" altLang="en-US">
                <a:solidFill>
                  <a:srgbClr val="FF0000"/>
                </a:solidFill>
              </a:rPr>
              <a:t>问题</a:t>
            </a:r>
            <a:endParaRPr lang="zh-CN" altLang="en-US">
              <a:solidFill>
                <a:srgbClr val="FF0000"/>
              </a:solidFill>
            </a:endParaRPr>
          </a:p>
        </p:txBody>
      </p:sp>
      <p:pic>
        <p:nvPicPr>
          <p:cNvPr id="3" name="图片 2"/>
          <p:cNvPicPr>
            <a:picLocks noChangeAspect="1"/>
          </p:cNvPicPr>
          <p:nvPr>
            <p:custDataLst>
              <p:tags r:id="rId6"/>
            </p:custDataLst>
          </p:nvPr>
        </p:nvPicPr>
        <p:blipFill>
          <a:blip r:embed="rId7"/>
          <a:stretch>
            <a:fillRect/>
          </a:stretch>
        </p:blipFill>
        <p:spPr>
          <a:xfrm>
            <a:off x="434340" y="3490595"/>
            <a:ext cx="2586355" cy="1962150"/>
          </a:xfrm>
          <a:prstGeom prst="rect">
            <a:avLst/>
          </a:prstGeom>
        </p:spPr>
      </p:pic>
      <p:pic>
        <p:nvPicPr>
          <p:cNvPr id="7" name="图片 6"/>
          <p:cNvPicPr>
            <a:picLocks noChangeAspect="1"/>
          </p:cNvPicPr>
          <p:nvPr>
            <p:custDataLst>
              <p:tags r:id="rId8"/>
            </p:custDataLst>
          </p:nvPr>
        </p:nvPicPr>
        <p:blipFill>
          <a:blip r:embed="rId9"/>
          <a:stretch>
            <a:fillRect/>
          </a:stretch>
        </p:blipFill>
        <p:spPr>
          <a:xfrm>
            <a:off x="4649470" y="4382135"/>
            <a:ext cx="6163945" cy="949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536065" y="34607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图的深度优先遍历（</a:t>
            </a:r>
            <a:r>
              <a:rPr lang="en-US" altLang="zh-CN" sz="3300" baseline="0">
                <a:latin typeface="Arial" panose="020B0604020202020204" pitchFamily="34" charset="0"/>
              </a:rPr>
              <a:t>DFS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485140" y="1855470"/>
            <a:ext cx="3647440" cy="1708785"/>
          </a:xfrm>
          <a:prstGeom prst="rect">
            <a:avLst/>
          </a:prstGeom>
        </p:spPr>
      </p:pic>
      <p:sp>
        <p:nvSpPr>
          <p:cNvPr id="2" name="文本框 1"/>
          <p:cNvSpPr txBox="1"/>
          <p:nvPr/>
        </p:nvSpPr>
        <p:spPr>
          <a:xfrm>
            <a:off x="679450" y="1049655"/>
            <a:ext cx="3048000" cy="368300"/>
          </a:xfrm>
          <a:prstGeom prst="rect">
            <a:avLst/>
          </a:prstGeom>
          <a:noFill/>
        </p:spPr>
        <p:txBody>
          <a:bodyPr wrap="square" rtlCol="0">
            <a:spAutoFit/>
          </a:bodyPr>
          <a:p>
            <a:r>
              <a:rPr lang="zh-CN" altLang="en-US">
                <a:solidFill>
                  <a:srgbClr val="FF0000"/>
                </a:solidFill>
              </a:rPr>
              <a:t>解决</a:t>
            </a:r>
            <a:r>
              <a:rPr lang="zh-CN" altLang="en-US"/>
              <a:t>算法存在的</a:t>
            </a:r>
            <a:r>
              <a:rPr lang="zh-CN" altLang="en-US">
                <a:solidFill>
                  <a:srgbClr val="FF0000"/>
                </a:solidFill>
              </a:rPr>
              <a:t>问题</a:t>
            </a:r>
            <a:endParaRPr lang="zh-CN" altLang="en-US">
              <a:solidFill>
                <a:srgbClr val="FF0000"/>
              </a:solidFill>
            </a:endParaRPr>
          </a:p>
        </p:txBody>
      </p:sp>
      <p:pic>
        <p:nvPicPr>
          <p:cNvPr id="3" name="图片 2"/>
          <p:cNvPicPr>
            <a:picLocks noChangeAspect="1"/>
          </p:cNvPicPr>
          <p:nvPr>
            <p:custDataLst>
              <p:tags r:id="rId4"/>
            </p:custDataLst>
          </p:nvPr>
        </p:nvPicPr>
        <p:blipFill>
          <a:blip r:embed="rId5"/>
          <a:stretch>
            <a:fillRect/>
          </a:stretch>
        </p:blipFill>
        <p:spPr>
          <a:xfrm>
            <a:off x="1430020" y="4271010"/>
            <a:ext cx="1837690" cy="1393825"/>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5887720" y="5142230"/>
            <a:ext cx="5302885" cy="817245"/>
          </a:xfrm>
          <a:prstGeom prst="rect">
            <a:avLst/>
          </a:prstGeom>
        </p:spPr>
      </p:pic>
      <p:pic>
        <p:nvPicPr>
          <p:cNvPr id="6" name="图片 5"/>
          <p:cNvPicPr>
            <a:picLocks noChangeAspect="1"/>
          </p:cNvPicPr>
          <p:nvPr>
            <p:custDataLst>
              <p:tags r:id="rId8"/>
            </p:custDataLst>
          </p:nvPr>
        </p:nvPicPr>
        <p:blipFill>
          <a:blip r:embed="rId9"/>
          <a:stretch>
            <a:fillRect/>
          </a:stretch>
        </p:blipFill>
        <p:spPr>
          <a:xfrm>
            <a:off x="5941695" y="1148715"/>
            <a:ext cx="5314950" cy="3795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图的深度优先遍历（</a:t>
            </a:r>
            <a:r>
              <a:rPr lang="en-US" altLang="zh-CN" sz="3300" baseline="0">
                <a:latin typeface="Arial" panose="020B0604020202020204" pitchFamily="34" charset="0"/>
              </a:rPr>
              <a:t>DFS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sp>
        <p:nvSpPr>
          <p:cNvPr id="7" name="文本框 6"/>
          <p:cNvSpPr txBox="1"/>
          <p:nvPr/>
        </p:nvSpPr>
        <p:spPr>
          <a:xfrm>
            <a:off x="353060" y="668020"/>
            <a:ext cx="3048000" cy="368300"/>
          </a:xfrm>
          <a:prstGeom prst="rect">
            <a:avLst/>
          </a:prstGeom>
          <a:noFill/>
        </p:spPr>
        <p:txBody>
          <a:bodyPr wrap="square" rtlCol="0">
            <a:spAutoFit/>
          </a:bodyPr>
          <a:p>
            <a:r>
              <a:rPr lang="zh-CN" altLang="en-US">
                <a:solidFill>
                  <a:srgbClr val="FF0000"/>
                </a:solidFill>
              </a:rPr>
              <a:t>算法的时间复杂度</a:t>
            </a:r>
            <a:endParaRPr lang="zh-CN" altLang="en-US">
              <a:solidFill>
                <a:srgbClr val="FF0000"/>
              </a:solidFill>
            </a:endParaRPr>
          </a:p>
        </p:txBody>
      </p:sp>
      <p:sp>
        <p:nvSpPr>
          <p:cNvPr id="6" name="文本框 5"/>
          <p:cNvSpPr txBox="1"/>
          <p:nvPr/>
        </p:nvSpPr>
        <p:spPr>
          <a:xfrm>
            <a:off x="273685" y="1501140"/>
            <a:ext cx="3796665" cy="2726055"/>
          </a:xfrm>
          <a:prstGeom prst="rect">
            <a:avLst/>
          </a:prstGeom>
          <a:noFill/>
        </p:spPr>
        <p:txBody>
          <a:bodyPr wrap="square" rtlCol="0">
            <a:noAutofit/>
          </a:bodyPr>
          <a:p>
            <a:r>
              <a:rPr lang="zh-CN" altLang="en-US" b="1"/>
              <a:t>邻接矩阵存储的图</a:t>
            </a:r>
            <a:r>
              <a:rPr lang="zh-CN" altLang="en-US"/>
              <a:t>：</a:t>
            </a:r>
            <a:endParaRPr lang="zh-CN" altLang="en-US"/>
          </a:p>
          <a:p>
            <a:r>
              <a:rPr lang="zh-CN" altLang="en-US"/>
              <a:t>访问 </a:t>
            </a:r>
            <a:r>
              <a:rPr lang="zh-CN" altLang="en-US">
                <a:solidFill>
                  <a:srgbClr val="FF0000"/>
                </a:solidFill>
              </a:rPr>
              <a:t>|V|</a:t>
            </a:r>
            <a:r>
              <a:rPr lang="zh-CN" altLang="en-US"/>
              <a:t> 个顶点需要</a:t>
            </a:r>
            <a:r>
              <a:rPr lang="zh-CN" altLang="en-US">
                <a:solidFill>
                  <a:srgbClr val="FF0000"/>
                </a:solidFill>
              </a:rPr>
              <a:t>O(|V|)</a:t>
            </a:r>
            <a:r>
              <a:rPr lang="zh-CN" altLang="en-US"/>
              <a:t>的时间</a:t>
            </a:r>
            <a:endParaRPr lang="zh-CN" altLang="en-US"/>
          </a:p>
          <a:p>
            <a:r>
              <a:rPr lang="zh-CN" altLang="en-US"/>
              <a:t>查找每个顶点的邻接点都需要O(|V|)的时间，⽽总共有|V|个顶点</a:t>
            </a:r>
            <a:endParaRPr lang="zh-CN" altLang="en-US"/>
          </a:p>
          <a:p>
            <a:r>
              <a:rPr lang="zh-CN" altLang="en-US"/>
              <a:t>时间复杂度= </a:t>
            </a:r>
            <a:r>
              <a:rPr lang="zh-CN" altLang="en-US">
                <a:solidFill>
                  <a:srgbClr val="FF0000"/>
                </a:solidFill>
              </a:rPr>
              <a:t>O(|V|</a:t>
            </a:r>
            <a:r>
              <a:rPr lang="zh-CN" altLang="en-US" baseline="30000">
                <a:solidFill>
                  <a:srgbClr val="FF0000"/>
                </a:solidFill>
              </a:rPr>
              <a:t>2</a:t>
            </a:r>
            <a:r>
              <a:rPr lang="zh-CN" altLang="en-US">
                <a:solidFill>
                  <a:srgbClr val="FF0000"/>
                </a:solidFill>
              </a:rPr>
              <a:t>)</a:t>
            </a:r>
            <a:endParaRPr lang="zh-CN" altLang="en-US">
              <a:solidFill>
                <a:srgbClr val="FF0000"/>
              </a:solidFill>
            </a:endParaRPr>
          </a:p>
          <a:p>
            <a:endParaRPr lang="zh-CN" altLang="en-US">
              <a:solidFill>
                <a:srgbClr val="FF0000"/>
              </a:solidFill>
            </a:endParaRPr>
          </a:p>
          <a:p>
            <a:r>
              <a:rPr lang="zh-CN" altLang="en-US" b="1"/>
              <a:t>邻接表存储的图</a:t>
            </a:r>
            <a:r>
              <a:rPr lang="zh-CN" altLang="en-US"/>
              <a:t>：</a:t>
            </a:r>
            <a:endParaRPr lang="zh-CN" altLang="en-US"/>
          </a:p>
          <a:p>
            <a:r>
              <a:rPr lang="zh-CN" altLang="en-US"/>
              <a:t>访问 </a:t>
            </a:r>
            <a:r>
              <a:rPr lang="zh-CN" altLang="en-US">
                <a:solidFill>
                  <a:srgbClr val="FF0000"/>
                </a:solidFill>
              </a:rPr>
              <a:t>|V|</a:t>
            </a:r>
            <a:r>
              <a:rPr lang="zh-CN" altLang="en-US"/>
              <a:t> 个顶点需要O(|V|)的时间</a:t>
            </a:r>
            <a:endParaRPr lang="zh-CN" altLang="en-US"/>
          </a:p>
          <a:p>
            <a:r>
              <a:rPr lang="zh-CN" altLang="en-US"/>
              <a:t>查找各个顶点的邻接点共需要O(|E|)的时间，</a:t>
            </a:r>
            <a:r>
              <a:rPr lang="zh-CN" altLang="en-US">
                <a:sym typeface="+mn-ea"/>
              </a:rPr>
              <a:t>时间复杂度= </a:t>
            </a:r>
            <a:r>
              <a:rPr lang="zh-CN" altLang="en-US">
                <a:solidFill>
                  <a:srgbClr val="FF0000"/>
                </a:solidFill>
                <a:sym typeface="+mn-ea"/>
              </a:rPr>
              <a:t>O(|V|+|E|)</a:t>
            </a:r>
            <a:endParaRPr lang="zh-CN" altLang="en-US">
              <a:solidFill>
                <a:srgbClr val="FF0000"/>
              </a:solidFill>
            </a:endParaRPr>
          </a:p>
          <a:p>
            <a:endParaRPr lang="zh-CN" altLang="en-US"/>
          </a:p>
          <a:p>
            <a:endParaRPr lang="zh-CN" altLang="en-US">
              <a:solidFill>
                <a:srgbClr val="FF0000"/>
              </a:solidFill>
            </a:endParaRPr>
          </a:p>
        </p:txBody>
      </p:sp>
      <p:pic>
        <p:nvPicPr>
          <p:cNvPr id="8" name="图片 7"/>
          <p:cNvPicPr>
            <a:picLocks noChangeAspect="1"/>
          </p:cNvPicPr>
          <p:nvPr>
            <p:custDataLst>
              <p:tags r:id="rId2"/>
            </p:custDataLst>
          </p:nvPr>
        </p:nvPicPr>
        <p:blipFill>
          <a:blip r:embed="rId3"/>
          <a:stretch>
            <a:fillRect/>
          </a:stretch>
        </p:blipFill>
        <p:spPr>
          <a:xfrm>
            <a:off x="5191125" y="3505835"/>
            <a:ext cx="2308860" cy="234061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5758815" y="842645"/>
            <a:ext cx="3978275" cy="2184400"/>
          </a:xfrm>
          <a:prstGeom prst="rect">
            <a:avLst/>
          </a:prstGeom>
        </p:spPr>
      </p:pic>
      <p:pic>
        <p:nvPicPr>
          <p:cNvPr id="3" name="图片 2"/>
          <p:cNvPicPr>
            <a:picLocks noChangeAspect="1"/>
          </p:cNvPicPr>
          <p:nvPr>
            <p:custDataLst>
              <p:tags r:id="rId6"/>
            </p:custDataLst>
          </p:nvPr>
        </p:nvPicPr>
        <p:blipFill>
          <a:blip r:embed="rId7"/>
          <a:stretch>
            <a:fillRect/>
          </a:stretch>
        </p:blipFill>
        <p:spPr>
          <a:xfrm>
            <a:off x="7848600" y="3429000"/>
            <a:ext cx="2501900" cy="2417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53060" y="-48895"/>
            <a:ext cx="795020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图的深度优先遍历（</a:t>
            </a:r>
            <a:r>
              <a:rPr lang="en-US" altLang="zh-CN" sz="3300" baseline="0">
                <a:latin typeface="Arial" panose="020B0604020202020204" pitchFamily="34" charset="0"/>
              </a:rPr>
              <a:t>DFS</a:t>
            </a:r>
            <a:r>
              <a:rPr lang="zh-CN" altLang="zh-CN" sz="3300" baseline="0">
                <a:latin typeface="Arial" panose="020B0604020202020204" pitchFamily="34" charset="0"/>
              </a:rPr>
              <a:t>）</a:t>
            </a:r>
            <a:endParaRPr lang="zh-CN" altLang="zh-CN" sz="3300" baseline="0">
              <a:latin typeface="Arial" panose="020B0604020202020204" pitchFamily="34" charset="0"/>
            </a:endParaRPr>
          </a:p>
        </p:txBody>
      </p:sp>
      <p:sp>
        <p:nvSpPr>
          <p:cNvPr id="7" name="文本框 6"/>
          <p:cNvSpPr txBox="1"/>
          <p:nvPr/>
        </p:nvSpPr>
        <p:spPr>
          <a:xfrm>
            <a:off x="626745" y="1040765"/>
            <a:ext cx="3048000" cy="368300"/>
          </a:xfrm>
          <a:prstGeom prst="rect">
            <a:avLst/>
          </a:prstGeom>
          <a:noFill/>
        </p:spPr>
        <p:txBody>
          <a:bodyPr wrap="square" rtlCol="0">
            <a:spAutoFit/>
          </a:bodyPr>
          <a:p>
            <a:r>
              <a:rPr lang="zh-CN" altLang="en-US">
                <a:solidFill>
                  <a:schemeClr val="tx1"/>
                </a:solidFill>
              </a:rPr>
              <a:t>深度优先生成树</a:t>
            </a:r>
            <a:endParaRPr lang="zh-CN" altLang="en-US">
              <a:solidFill>
                <a:schemeClr val="tx1"/>
              </a:solidFill>
            </a:endParaRPr>
          </a:p>
        </p:txBody>
      </p:sp>
      <p:pic>
        <p:nvPicPr>
          <p:cNvPr id="2" name="图片 1"/>
          <p:cNvPicPr>
            <a:picLocks noChangeAspect="1"/>
          </p:cNvPicPr>
          <p:nvPr>
            <p:custDataLst>
              <p:tags r:id="rId2"/>
            </p:custDataLst>
          </p:nvPr>
        </p:nvPicPr>
        <p:blipFill>
          <a:blip r:embed="rId3"/>
          <a:stretch>
            <a:fillRect/>
          </a:stretch>
        </p:blipFill>
        <p:spPr>
          <a:xfrm>
            <a:off x="295910" y="1540510"/>
            <a:ext cx="4728845" cy="381635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9008110" y="1409065"/>
            <a:ext cx="2174875" cy="414274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5935345" y="1540510"/>
            <a:ext cx="1562100" cy="3777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646045" y="135890"/>
            <a:ext cx="471043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图的生成树</a:t>
            </a:r>
            <a:endParaRPr lang="zh-CN" altLang="zh-CN" sz="3300" baseline="0">
              <a:latin typeface="Arial" panose="020B0604020202020204" pitchFamily="34" charset="0"/>
            </a:endParaRPr>
          </a:p>
        </p:txBody>
      </p:sp>
      <p:sp>
        <p:nvSpPr>
          <p:cNvPr id="4" name="文本框 3"/>
          <p:cNvSpPr txBox="1"/>
          <p:nvPr/>
        </p:nvSpPr>
        <p:spPr>
          <a:xfrm>
            <a:off x="607695" y="1229995"/>
            <a:ext cx="8786495" cy="1116330"/>
          </a:xfrm>
          <a:prstGeom prst="rect">
            <a:avLst/>
          </a:prstGeom>
          <a:noFill/>
        </p:spPr>
        <p:txBody>
          <a:bodyPr wrap="square" rtlCol="0">
            <a:noAutofit/>
          </a:bodyPr>
          <a:p>
            <a:r>
              <a:rPr lang="zh-CN" altLang="en-US">
                <a:highlight>
                  <a:srgbClr val="FFFF00"/>
                </a:highlight>
              </a:rPr>
              <a:t>连通图</a:t>
            </a:r>
            <a:r>
              <a:rPr lang="zh-CN" altLang="en-US"/>
              <a:t>的</a:t>
            </a:r>
            <a:r>
              <a:rPr lang="zh-CN" altLang="en-US">
                <a:solidFill>
                  <a:srgbClr val="FF0000"/>
                </a:solidFill>
              </a:rPr>
              <a:t>生成树</a:t>
            </a:r>
            <a:r>
              <a:rPr lang="zh-CN" altLang="en-US"/>
              <a:t>是</a:t>
            </a:r>
            <a:r>
              <a:rPr lang="zh-CN" altLang="en-US">
                <a:highlight>
                  <a:srgbClr val="FFFF00"/>
                </a:highlight>
              </a:rPr>
              <a:t>包含图中全部顶点的一个极小连通子图</a:t>
            </a:r>
            <a:r>
              <a:rPr lang="zh-CN" altLang="en-US"/>
              <a:t>。</a:t>
            </a:r>
            <a:endParaRPr lang="zh-CN" altLang="en-US"/>
          </a:p>
          <a:p>
            <a:r>
              <a:rPr lang="zh-CN" altLang="en-US"/>
              <a:t>若图中顶点数为n，则它的生成树含有 n-1 条边。对生成树而言，若砍去它的一条边，则会变成非连通图，若加上一条边则会形成一个回路。</a:t>
            </a:r>
            <a:endParaRPr lang="zh-CN" altLang="en-US"/>
          </a:p>
        </p:txBody>
      </p:sp>
      <p:pic>
        <p:nvPicPr>
          <p:cNvPr id="5" name="图片 4"/>
          <p:cNvPicPr>
            <a:picLocks noChangeAspect="1"/>
          </p:cNvPicPr>
          <p:nvPr>
            <p:custDataLst>
              <p:tags r:id="rId2"/>
            </p:custDataLst>
          </p:nvPr>
        </p:nvPicPr>
        <p:blipFill>
          <a:blip r:embed="rId3"/>
          <a:stretch>
            <a:fillRect/>
          </a:stretch>
        </p:blipFill>
        <p:spPr>
          <a:xfrm>
            <a:off x="1816735" y="296545"/>
            <a:ext cx="1645920" cy="45720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944245" y="2113280"/>
            <a:ext cx="3390900" cy="3590925"/>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5863590" y="2637790"/>
            <a:ext cx="5177155" cy="29686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740785" y="117475"/>
            <a:ext cx="471043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最小生成树</a:t>
            </a:r>
            <a:endParaRPr lang="zh-CN" altLang="zh-CN" sz="3300" baseline="0">
              <a:latin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433705" y="1706245"/>
            <a:ext cx="3903345" cy="3778250"/>
          </a:xfrm>
          <a:prstGeom prst="rect">
            <a:avLst/>
          </a:prstGeom>
        </p:spPr>
      </p:pic>
      <p:sp>
        <p:nvSpPr>
          <p:cNvPr id="3" name="文本框 2"/>
          <p:cNvSpPr txBox="1"/>
          <p:nvPr/>
        </p:nvSpPr>
        <p:spPr>
          <a:xfrm>
            <a:off x="5899785" y="2361565"/>
            <a:ext cx="3329940" cy="874395"/>
          </a:xfrm>
          <a:prstGeom prst="rect">
            <a:avLst/>
          </a:prstGeom>
          <a:noFill/>
        </p:spPr>
        <p:txBody>
          <a:bodyPr wrap="square" rtlCol="0">
            <a:noAutofit/>
          </a:bodyPr>
          <a:p>
            <a:r>
              <a:rPr lang="zh-CN" altLang="en-US"/>
              <a:t>道路规划要求：所有地⽅都</a:t>
            </a:r>
            <a:endParaRPr lang="zh-CN" altLang="en-US"/>
          </a:p>
          <a:p>
            <a:r>
              <a:rPr lang="zh-CN" altLang="en-US"/>
              <a:t>连通，且成本尽可能的低</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2025" y="-49212"/>
            <a:ext cx="4710113" cy="947737"/>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a:t>
            </a:r>
            <a:endParaRPr lang="zh-CN" altLang="zh-CN" sz="3300" baseline="0">
              <a:latin typeface="Arial" panose="020B0604020202020204" pitchFamily="34" charset="0"/>
            </a:endParaRPr>
          </a:p>
        </p:txBody>
      </p:sp>
      <p:sp>
        <p:nvSpPr>
          <p:cNvPr id="4" name="文本框 3"/>
          <p:cNvSpPr txBox="1"/>
          <p:nvPr/>
        </p:nvSpPr>
        <p:spPr>
          <a:xfrm>
            <a:off x="387350" y="680085"/>
            <a:ext cx="3048000" cy="368300"/>
          </a:xfrm>
          <a:prstGeom prst="rect">
            <a:avLst/>
          </a:prstGeom>
          <a:noFill/>
        </p:spPr>
        <p:txBody>
          <a:bodyPr wrap="square" rtlCol="0">
            <a:spAutoFit/>
          </a:bodyPr>
          <a:p>
            <a:r>
              <a:rPr lang="zh-CN" altLang="en-US"/>
              <a:t>顶点的度、入度、出度</a:t>
            </a:r>
            <a:endParaRPr lang="zh-CN" altLang="en-US"/>
          </a:p>
        </p:txBody>
      </p:sp>
      <p:sp>
        <p:nvSpPr>
          <p:cNvPr id="5" name="文本框 4"/>
          <p:cNvSpPr txBox="1"/>
          <p:nvPr/>
        </p:nvSpPr>
        <p:spPr>
          <a:xfrm>
            <a:off x="2746375" y="1048385"/>
            <a:ext cx="4290695" cy="894715"/>
          </a:xfrm>
          <a:prstGeom prst="rect">
            <a:avLst/>
          </a:prstGeom>
          <a:noFill/>
        </p:spPr>
        <p:txBody>
          <a:bodyPr wrap="square" rtlCol="0">
            <a:noAutofit/>
          </a:bodyPr>
          <a:p>
            <a:r>
              <a:rPr lang="zh-CN" altLang="en-US"/>
              <a:t>对于</a:t>
            </a:r>
            <a:r>
              <a:rPr lang="zh-CN" altLang="en-US">
                <a:highlight>
                  <a:srgbClr val="FFFF00"/>
                </a:highlight>
              </a:rPr>
              <a:t>无向图</a:t>
            </a:r>
            <a:r>
              <a:rPr lang="zh-CN" altLang="en-US"/>
              <a:t>：</a:t>
            </a:r>
            <a:r>
              <a:rPr lang="zh-CN" altLang="en-US">
                <a:solidFill>
                  <a:srgbClr val="FF0000"/>
                </a:solidFill>
              </a:rPr>
              <a:t>顶点v的度</a:t>
            </a:r>
            <a:r>
              <a:rPr lang="zh-CN" altLang="en-US"/>
              <a:t>是指依附于该顶点的边的条数，记为TD(v)。</a:t>
            </a:r>
            <a:endParaRPr lang="zh-CN" altLang="en-US"/>
          </a:p>
          <a:p>
            <a:r>
              <a:rPr lang="zh-CN" altLang="en-US"/>
              <a:t>在具有n个顶点、e条边的无向图中，</a:t>
            </a:r>
            <a:endParaRPr lang="zh-CN" altLang="en-US"/>
          </a:p>
          <a:p>
            <a:r>
              <a:rPr lang="zh-CN" altLang="en-US"/>
              <a:t>即无向图的全部顶点的度的和等于边数的2倍</a:t>
            </a:r>
            <a:endParaRPr lang="zh-CN" altLang="en-US"/>
          </a:p>
          <a:p>
            <a:endParaRPr lang="zh-CN" altLang="en-US"/>
          </a:p>
        </p:txBody>
      </p:sp>
      <p:pic>
        <p:nvPicPr>
          <p:cNvPr id="6" name="图片 5"/>
          <p:cNvPicPr>
            <a:picLocks noChangeAspect="1"/>
          </p:cNvPicPr>
          <p:nvPr>
            <p:custDataLst>
              <p:tags r:id="rId2"/>
            </p:custDataLst>
          </p:nvPr>
        </p:nvPicPr>
        <p:blipFill>
          <a:blip r:embed="rId3"/>
          <a:stretch>
            <a:fillRect/>
          </a:stretch>
        </p:blipFill>
        <p:spPr>
          <a:xfrm>
            <a:off x="687070" y="1048385"/>
            <a:ext cx="1760220" cy="1737360"/>
          </a:xfrm>
          <a:prstGeom prst="rect">
            <a:avLst/>
          </a:prstGeom>
        </p:spPr>
      </p:pic>
      <p:sp>
        <p:nvSpPr>
          <p:cNvPr id="7" name="文本框 6"/>
          <p:cNvSpPr txBox="1"/>
          <p:nvPr/>
        </p:nvSpPr>
        <p:spPr>
          <a:xfrm>
            <a:off x="387350" y="3387725"/>
            <a:ext cx="5702300" cy="1753235"/>
          </a:xfrm>
          <a:prstGeom prst="rect">
            <a:avLst/>
          </a:prstGeom>
          <a:noFill/>
        </p:spPr>
        <p:txBody>
          <a:bodyPr wrap="square" rtlCol="0">
            <a:spAutoFit/>
          </a:bodyPr>
          <a:p>
            <a:r>
              <a:rPr lang="zh-CN" altLang="en-US"/>
              <a:t>对于有向图：</a:t>
            </a:r>
            <a:endParaRPr lang="zh-CN" altLang="en-US"/>
          </a:p>
          <a:p>
            <a:r>
              <a:rPr lang="zh-CN" altLang="en-US">
                <a:solidFill>
                  <a:srgbClr val="FF0000"/>
                </a:solidFill>
              </a:rPr>
              <a:t>入度</a:t>
            </a:r>
            <a:r>
              <a:rPr lang="zh-CN" altLang="en-US"/>
              <a:t>是以顶点v为终点的有向边的数目，记为</a:t>
            </a:r>
            <a:r>
              <a:rPr lang="zh-CN" altLang="en-US">
                <a:solidFill>
                  <a:srgbClr val="FF0000"/>
                </a:solidFill>
              </a:rPr>
              <a:t>ID(v)</a:t>
            </a:r>
            <a:r>
              <a:rPr lang="zh-CN" altLang="en-US"/>
              <a:t>；</a:t>
            </a:r>
            <a:endParaRPr lang="zh-CN" altLang="en-US"/>
          </a:p>
          <a:p>
            <a:r>
              <a:rPr lang="zh-CN" altLang="en-US">
                <a:solidFill>
                  <a:srgbClr val="FF0000"/>
                </a:solidFill>
              </a:rPr>
              <a:t>出度</a:t>
            </a:r>
            <a:r>
              <a:rPr lang="zh-CN" altLang="en-US"/>
              <a:t>是以顶点v为起点的有向边的数目，记为</a:t>
            </a:r>
            <a:r>
              <a:rPr lang="zh-CN" altLang="en-US">
                <a:solidFill>
                  <a:srgbClr val="FF0000"/>
                </a:solidFill>
              </a:rPr>
              <a:t>OD(v)</a:t>
            </a:r>
            <a:r>
              <a:rPr lang="zh-CN" altLang="en-US"/>
              <a:t>。</a:t>
            </a:r>
            <a:endParaRPr lang="zh-CN" altLang="en-US"/>
          </a:p>
          <a:p>
            <a:r>
              <a:rPr lang="zh-CN" altLang="en-US">
                <a:solidFill>
                  <a:srgbClr val="FF0000"/>
                </a:solidFill>
              </a:rPr>
              <a:t>顶点v的度</a:t>
            </a:r>
            <a:r>
              <a:rPr lang="zh-CN" altLang="en-US"/>
              <a:t>等于其</a:t>
            </a:r>
            <a:r>
              <a:rPr lang="zh-CN" altLang="en-US">
                <a:solidFill>
                  <a:srgbClr val="FF0000"/>
                </a:solidFill>
              </a:rPr>
              <a:t>入度和出度之和</a:t>
            </a:r>
            <a:r>
              <a:rPr lang="zh-CN" altLang="en-US"/>
              <a:t>，即TD(v) = ID(v) + OD(v)。</a:t>
            </a:r>
            <a:endParaRPr lang="zh-CN" altLang="en-US"/>
          </a:p>
          <a:p>
            <a:r>
              <a:rPr lang="zh-CN" altLang="en-US"/>
              <a:t>在具有n个顶点、e条边的有向图中，</a:t>
            </a:r>
            <a:endParaRPr lang="zh-CN" altLang="en-US"/>
          </a:p>
        </p:txBody>
      </p:sp>
      <p:pic>
        <p:nvPicPr>
          <p:cNvPr id="8" name="图片 7"/>
          <p:cNvPicPr>
            <a:picLocks noChangeAspect="1"/>
          </p:cNvPicPr>
          <p:nvPr>
            <p:custDataLst>
              <p:tags r:id="rId4"/>
            </p:custDataLst>
          </p:nvPr>
        </p:nvPicPr>
        <p:blipFill>
          <a:blip r:embed="rId5"/>
          <a:stretch>
            <a:fillRect/>
          </a:stretch>
        </p:blipFill>
        <p:spPr>
          <a:xfrm>
            <a:off x="7152005" y="3429000"/>
            <a:ext cx="3144520" cy="2201545"/>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7037070" y="1254760"/>
            <a:ext cx="2597785" cy="1072515"/>
          </a:xfrm>
          <a:prstGeom prst="rect">
            <a:avLst/>
          </a:prstGeom>
        </p:spPr>
      </p:pic>
      <p:pic>
        <p:nvPicPr>
          <p:cNvPr id="2" name="图片 1"/>
          <p:cNvPicPr>
            <a:picLocks noChangeAspect="1"/>
          </p:cNvPicPr>
          <p:nvPr>
            <p:custDataLst>
              <p:tags r:id="rId8"/>
            </p:custDataLst>
          </p:nvPr>
        </p:nvPicPr>
        <p:blipFill>
          <a:blip r:embed="rId9"/>
          <a:stretch>
            <a:fillRect/>
          </a:stretch>
        </p:blipFill>
        <p:spPr>
          <a:xfrm>
            <a:off x="1036320" y="5360035"/>
            <a:ext cx="3218815" cy="1036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3636010" y="56515"/>
            <a:ext cx="471043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最小生成树</a:t>
            </a:r>
            <a:endParaRPr lang="zh-CN"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4238625" y="1271270"/>
            <a:ext cx="3714750" cy="376809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8146415" y="1271270"/>
            <a:ext cx="3645535" cy="3674745"/>
          </a:xfrm>
          <a:prstGeom prst="rect">
            <a:avLst/>
          </a:prstGeom>
        </p:spPr>
      </p:pic>
      <p:pic>
        <p:nvPicPr>
          <p:cNvPr id="2" name="图片 1"/>
          <p:cNvPicPr>
            <a:picLocks noChangeAspect="1"/>
          </p:cNvPicPr>
          <p:nvPr>
            <p:custDataLst>
              <p:tags r:id="rId6"/>
            </p:custDataLst>
          </p:nvPr>
        </p:nvPicPr>
        <p:blipFill>
          <a:blip r:embed="rId7"/>
          <a:stretch>
            <a:fillRect/>
          </a:stretch>
        </p:blipFill>
        <p:spPr>
          <a:xfrm>
            <a:off x="142240" y="1335405"/>
            <a:ext cx="3903345" cy="3778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2025" y="-48895"/>
            <a:ext cx="471043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最小生成树</a:t>
            </a:r>
            <a:endParaRPr lang="zh-CN" altLang="zh-CN" sz="3300" baseline="0">
              <a:latin typeface="Arial" panose="020B0604020202020204" pitchFamily="34" charset="0"/>
            </a:endParaRPr>
          </a:p>
        </p:txBody>
      </p:sp>
      <p:sp>
        <p:nvSpPr>
          <p:cNvPr id="2" name="文本框 1"/>
          <p:cNvSpPr txBox="1"/>
          <p:nvPr/>
        </p:nvSpPr>
        <p:spPr>
          <a:xfrm>
            <a:off x="424180" y="1052830"/>
            <a:ext cx="9465310" cy="1107440"/>
          </a:xfrm>
          <a:prstGeom prst="rect">
            <a:avLst/>
          </a:prstGeom>
          <a:noFill/>
        </p:spPr>
        <p:txBody>
          <a:bodyPr wrap="square" rtlCol="0">
            <a:noAutofit/>
          </a:bodyPr>
          <a:p>
            <a:r>
              <a:rPr lang="zh-CN" altLang="en-US"/>
              <a:t>对于⼀个</a:t>
            </a:r>
            <a:r>
              <a:rPr lang="zh-CN" altLang="en-US">
                <a:solidFill>
                  <a:srgbClr val="FF0000"/>
                </a:solidFill>
              </a:rPr>
              <a:t>带权连通⽆向图</a:t>
            </a:r>
            <a:r>
              <a:rPr lang="zh-CN" altLang="en-US"/>
              <a:t>G = (V, E)，⽣成树不同，每棵树的权（即树中所有边上的权值之和）也可能不同。设R为G的所有⽣成树的集合，若T为R中</a:t>
            </a:r>
            <a:r>
              <a:rPr lang="zh-CN" altLang="en-US">
                <a:solidFill>
                  <a:srgbClr val="FF0000"/>
                </a:solidFill>
              </a:rPr>
              <a:t>边的权值之和最⼩的⽣成树</a:t>
            </a:r>
            <a:r>
              <a:rPr lang="zh-CN" altLang="en-US"/>
              <a:t>，则T称为G的</a:t>
            </a:r>
            <a:r>
              <a:rPr lang="zh-CN" altLang="en-US">
                <a:solidFill>
                  <a:srgbClr val="FF0000"/>
                </a:solidFill>
              </a:rPr>
              <a:t>最⼩⽣成树（Minimum-Spanning-Tree, MST）</a:t>
            </a:r>
            <a:r>
              <a:rPr lang="zh-CN" altLang="en-US"/>
              <a:t>。</a:t>
            </a:r>
            <a:endParaRPr lang="zh-CN" altLang="en-US"/>
          </a:p>
        </p:txBody>
      </p:sp>
      <p:sp>
        <p:nvSpPr>
          <p:cNvPr id="3" name="文本框 2"/>
          <p:cNvSpPr txBox="1"/>
          <p:nvPr/>
        </p:nvSpPr>
        <p:spPr>
          <a:xfrm>
            <a:off x="676910" y="2829560"/>
            <a:ext cx="8478520" cy="1198880"/>
          </a:xfrm>
          <a:prstGeom prst="rect">
            <a:avLst/>
          </a:prstGeom>
          <a:noFill/>
        </p:spPr>
        <p:txBody>
          <a:bodyPr wrap="square" rtlCol="0">
            <a:spAutoFit/>
          </a:bodyPr>
          <a:p>
            <a:r>
              <a:rPr lang="zh-CN" altLang="en-US"/>
              <a:t>• 最⼩⽣成树可能有多个，但边的权值之和总是唯⼀且最⼩的 </a:t>
            </a:r>
            <a:endParaRPr lang="zh-CN" altLang="en-US"/>
          </a:p>
          <a:p>
            <a:r>
              <a:rPr lang="zh-CN" altLang="en-US"/>
              <a:t>• 最⼩⽣成树的边数 = 顶点数 - 1。砍掉⼀条则不连通，增加⼀条边则会出现回路</a:t>
            </a:r>
            <a:endParaRPr lang="zh-CN" altLang="en-US"/>
          </a:p>
          <a:p>
            <a:r>
              <a:rPr lang="zh-CN" altLang="en-US"/>
              <a:t>• 如果⼀个连通图本身就是⼀棵树，则其最⼩⽣成树就是它本身 </a:t>
            </a:r>
            <a:endParaRPr lang="zh-CN" altLang="en-US"/>
          </a:p>
          <a:p>
            <a:r>
              <a:rPr lang="zh-CN" altLang="en-US"/>
              <a:t>• 只有连通图才有⽣成树，⾮连通图只有⽣成森林</a:t>
            </a:r>
            <a:endParaRPr lang="zh-CN" altLang="en-US"/>
          </a:p>
        </p:txBody>
      </p:sp>
      <p:pic>
        <p:nvPicPr>
          <p:cNvPr id="6" name="图片 5"/>
          <p:cNvPicPr>
            <a:picLocks noChangeAspect="1"/>
          </p:cNvPicPr>
          <p:nvPr>
            <p:custDataLst>
              <p:tags r:id="rId2"/>
            </p:custDataLst>
          </p:nvPr>
        </p:nvPicPr>
        <p:blipFill>
          <a:blip r:embed="rId3"/>
          <a:stretch>
            <a:fillRect/>
          </a:stretch>
        </p:blipFill>
        <p:spPr>
          <a:xfrm>
            <a:off x="624205" y="4605020"/>
            <a:ext cx="6727190" cy="1742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041400" y="6286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最小生成树</a:t>
            </a:r>
            <a:r>
              <a:rPr lang="en-US" altLang="zh-CN" sz="3300" baseline="0">
                <a:latin typeface="Arial" panose="020B0604020202020204" pitchFamily="34" charset="0"/>
              </a:rPr>
              <a:t>-prim</a:t>
            </a:r>
            <a:r>
              <a:rPr lang="zh-CN" altLang="en-US" sz="3300" baseline="0">
                <a:latin typeface="Arial" panose="020B0604020202020204" pitchFamily="34" charset="0"/>
              </a:rPr>
              <a:t>（普里姆）算法</a:t>
            </a:r>
            <a:endParaRPr lang="zh-CN" altLang="en-US" sz="3300" baseline="0">
              <a:latin typeface="Arial" panose="020B0604020202020204" pitchFamily="34" charset="0"/>
            </a:endParaRPr>
          </a:p>
        </p:txBody>
      </p:sp>
      <p:sp>
        <p:nvSpPr>
          <p:cNvPr id="5" name="文本框 4"/>
          <p:cNvSpPr txBox="1"/>
          <p:nvPr/>
        </p:nvSpPr>
        <p:spPr>
          <a:xfrm>
            <a:off x="223520" y="920750"/>
            <a:ext cx="8304530" cy="922020"/>
          </a:xfrm>
          <a:prstGeom prst="rect">
            <a:avLst/>
          </a:prstGeom>
          <a:noFill/>
        </p:spPr>
        <p:txBody>
          <a:bodyPr wrap="square" rtlCol="0">
            <a:spAutoFit/>
          </a:bodyPr>
          <a:p>
            <a:r>
              <a:rPr lang="zh-CN" altLang="en-US"/>
              <a:t>Prim 算法（普⾥姆）：</a:t>
            </a:r>
            <a:endParaRPr lang="zh-CN" altLang="en-US"/>
          </a:p>
          <a:p>
            <a:r>
              <a:rPr lang="zh-CN" altLang="en-US"/>
              <a:t>从某⼀个顶点开始构建⽣成树；每次将代价最⼩的新顶点纳⼊⽣成树，不会生成回路，直到所有顶点都纳⼊为⽌。</a:t>
            </a:r>
            <a:endParaRPr lang="zh-CN" altLang="en-US"/>
          </a:p>
        </p:txBody>
      </p:sp>
      <p:pic>
        <p:nvPicPr>
          <p:cNvPr id="6" name="图片 5"/>
          <p:cNvPicPr>
            <a:picLocks noChangeAspect="1"/>
          </p:cNvPicPr>
          <p:nvPr/>
        </p:nvPicPr>
        <p:blipFill>
          <a:blip r:embed="rId2"/>
          <a:stretch>
            <a:fillRect/>
          </a:stretch>
        </p:blipFill>
        <p:spPr>
          <a:xfrm>
            <a:off x="348615" y="2435225"/>
            <a:ext cx="8294370" cy="396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最小生成树</a:t>
            </a:r>
            <a:r>
              <a:rPr lang="en-US" altLang="zh-CN" sz="3300" baseline="0">
                <a:latin typeface="Arial" panose="020B0604020202020204" pitchFamily="34" charset="0"/>
              </a:rPr>
              <a:t>-prim</a:t>
            </a:r>
            <a:r>
              <a:rPr lang="zh-CN" altLang="en-US" sz="3300" baseline="0">
                <a:latin typeface="Arial" panose="020B0604020202020204" pitchFamily="34" charset="0"/>
              </a:rPr>
              <a:t>（普里姆）算法</a:t>
            </a:r>
            <a:endParaRPr lang="zh-CN" altLang="en-US" sz="3300" baseline="0">
              <a:latin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707390" y="1828165"/>
            <a:ext cx="4426585" cy="3201670"/>
          </a:xfrm>
          <a:prstGeom prst="rect">
            <a:avLst/>
          </a:prstGeom>
        </p:spPr>
      </p:pic>
      <p:sp>
        <p:nvSpPr>
          <p:cNvPr id="3" name="文本框 2"/>
          <p:cNvSpPr txBox="1"/>
          <p:nvPr>
            <p:custDataLst>
              <p:tags r:id="rId4"/>
            </p:custDataLst>
          </p:nvPr>
        </p:nvSpPr>
        <p:spPr>
          <a:xfrm>
            <a:off x="539750" y="1022350"/>
            <a:ext cx="955040" cy="448310"/>
          </a:xfrm>
          <a:prstGeom prst="rect">
            <a:avLst/>
          </a:prstGeom>
          <a:noFill/>
        </p:spPr>
        <p:txBody>
          <a:bodyPr wrap="square" rtlCol="0">
            <a:noAutofit/>
          </a:bodyPr>
          <a:p>
            <a:r>
              <a:rPr lang="zh-CN" altLang="en-US">
                <a:solidFill>
                  <a:srgbClr val="FF0000"/>
                </a:solidFill>
                <a:highlight>
                  <a:srgbClr val="FFFF00"/>
                </a:highlight>
              </a:rPr>
              <a:t>练习</a:t>
            </a:r>
            <a:endParaRPr lang="zh-CN" altLang="en-US">
              <a:solidFill>
                <a:srgbClr val="FF0000"/>
              </a:solidFill>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4" name="标题 3073"/>
          <p:cNvSpPr>
            <a:spLocks noGrp="1"/>
          </p:cNvSpPr>
          <p:nvPr>
            <p:custDataLst>
              <p:tags r:id="rId1"/>
            </p:custDataLst>
          </p:nvPr>
        </p:nvSpPr>
        <p:spPr>
          <a:xfrm>
            <a:off x="1934210" y="100330"/>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最小生成树</a:t>
            </a:r>
            <a:r>
              <a:rPr lang="en-US" altLang="zh-CN" sz="3300" baseline="0">
                <a:latin typeface="Arial" panose="020B0604020202020204" pitchFamily="34" charset="0"/>
              </a:rPr>
              <a:t>-</a:t>
            </a:r>
            <a:r>
              <a:rPr sz="3300" baseline="0">
                <a:latin typeface="Arial" panose="020B0604020202020204" pitchFamily="34" charset="0"/>
              </a:rPr>
              <a:t>Kruskal 算法（克鲁斯卡尔）</a:t>
            </a:r>
            <a:endParaRPr sz="3300" baseline="0">
              <a:latin typeface="Arial" panose="020B0604020202020204" pitchFamily="34" charset="0"/>
            </a:endParaRPr>
          </a:p>
        </p:txBody>
      </p:sp>
      <p:sp>
        <p:nvSpPr>
          <p:cNvPr id="6" name="文本框 5"/>
          <p:cNvSpPr txBox="1"/>
          <p:nvPr/>
        </p:nvSpPr>
        <p:spPr>
          <a:xfrm>
            <a:off x="223520" y="753745"/>
            <a:ext cx="8807450" cy="1141730"/>
          </a:xfrm>
          <a:prstGeom prst="rect">
            <a:avLst/>
          </a:prstGeom>
          <a:noFill/>
        </p:spPr>
        <p:txBody>
          <a:bodyPr wrap="square" rtlCol="0">
            <a:noAutofit/>
          </a:bodyPr>
          <a:p>
            <a:r>
              <a:rPr lang="zh-CN" altLang="en-US"/>
              <a:t>Kruskal 算法（克鲁斯卡尔）：</a:t>
            </a:r>
            <a:endParaRPr lang="zh-CN" altLang="en-US"/>
          </a:p>
          <a:p>
            <a:r>
              <a:rPr lang="zh-CN" altLang="en-US"/>
              <a:t>每次选择⼀条权值最⼩的边，使这条边的两头连通（原本已经连通的就不选）直到所有结点都连通。</a:t>
            </a:r>
            <a:endParaRPr lang="zh-CN" altLang="en-US"/>
          </a:p>
        </p:txBody>
      </p:sp>
      <p:pic>
        <p:nvPicPr>
          <p:cNvPr id="8" name="图片 7"/>
          <p:cNvPicPr>
            <a:picLocks noChangeAspect="1"/>
          </p:cNvPicPr>
          <p:nvPr/>
        </p:nvPicPr>
        <p:blipFill>
          <a:blip r:embed="rId2"/>
          <a:stretch>
            <a:fillRect/>
          </a:stretch>
        </p:blipFill>
        <p:spPr>
          <a:xfrm>
            <a:off x="918845" y="1991360"/>
            <a:ext cx="9286875" cy="40303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831340" y="2095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最小生成树</a:t>
            </a:r>
            <a:r>
              <a:rPr lang="en-US" altLang="zh-CN" sz="3300" baseline="0">
                <a:latin typeface="Arial" panose="020B0604020202020204" pitchFamily="34" charset="0"/>
              </a:rPr>
              <a:t>-</a:t>
            </a:r>
            <a:r>
              <a:rPr sz="3300" baseline="0">
                <a:latin typeface="Arial" panose="020B0604020202020204" pitchFamily="34" charset="0"/>
              </a:rPr>
              <a:t>Kruskal 算法（克鲁斯卡尔）</a:t>
            </a:r>
            <a:endParaRPr sz="3300" baseline="0">
              <a:latin typeface="Arial" panose="020B0604020202020204" pitchFamily="34" charset="0"/>
            </a:endParaRPr>
          </a:p>
        </p:txBody>
      </p:sp>
      <p:sp>
        <p:nvSpPr>
          <p:cNvPr id="5" name="文本框 4"/>
          <p:cNvSpPr txBox="1"/>
          <p:nvPr/>
        </p:nvSpPr>
        <p:spPr>
          <a:xfrm>
            <a:off x="326390" y="823595"/>
            <a:ext cx="8304530" cy="922020"/>
          </a:xfrm>
          <a:prstGeom prst="rect">
            <a:avLst/>
          </a:prstGeom>
          <a:noFill/>
        </p:spPr>
        <p:txBody>
          <a:bodyPr wrap="square" rtlCol="0">
            <a:spAutoFit/>
          </a:bodyPr>
          <a:p>
            <a:r>
              <a:rPr lang="zh-CN" altLang="en-US"/>
              <a:t>Kruskal 算法（克鲁斯卡尔）：</a:t>
            </a:r>
            <a:endParaRPr lang="zh-CN" altLang="en-US"/>
          </a:p>
          <a:p>
            <a:r>
              <a:rPr lang="zh-CN" altLang="en-US"/>
              <a:t>每次选择⼀条权值最⼩的边，使这条边的两头连通（原本已经连通的就不选）直到所有结点都连通。</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459105" y="2884805"/>
            <a:ext cx="2977515" cy="2922270"/>
          </a:xfrm>
          <a:prstGeom prst="rect">
            <a:avLst/>
          </a:prstGeom>
        </p:spPr>
      </p:pic>
      <p:sp>
        <p:nvSpPr>
          <p:cNvPr id="3" name="文本框 2"/>
          <p:cNvSpPr txBox="1"/>
          <p:nvPr/>
        </p:nvSpPr>
        <p:spPr>
          <a:xfrm>
            <a:off x="539750" y="2195195"/>
            <a:ext cx="681990" cy="448310"/>
          </a:xfrm>
          <a:prstGeom prst="rect">
            <a:avLst/>
          </a:prstGeom>
          <a:noFill/>
        </p:spPr>
        <p:txBody>
          <a:bodyPr wrap="square" rtlCol="0">
            <a:noAutofit/>
          </a:bodyPr>
          <a:p>
            <a:r>
              <a:rPr lang="zh-CN" altLang="en-US">
                <a:solidFill>
                  <a:srgbClr val="FF0000"/>
                </a:solidFill>
                <a:highlight>
                  <a:srgbClr val="FFFF00"/>
                </a:highlight>
              </a:rPr>
              <a:t>练习</a:t>
            </a:r>
            <a:endParaRPr lang="zh-CN" altLang="en-US">
              <a:solidFill>
                <a:srgbClr val="FF0000"/>
              </a:solidFill>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583055" y="11874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en-US" sz="3300" baseline="0">
                <a:latin typeface="Arial" panose="020B0604020202020204" pitchFamily="34" charset="0"/>
              </a:rPr>
              <a:t>Prim</a:t>
            </a:r>
            <a:r>
              <a:rPr lang="zh-CN" altLang="en-US" sz="3300" baseline="0">
                <a:latin typeface="Arial" panose="020B0604020202020204" pitchFamily="34" charset="0"/>
              </a:rPr>
              <a:t>算法</a:t>
            </a:r>
            <a:r>
              <a:rPr lang="en-US" sz="3300" baseline="0">
                <a:latin typeface="Arial" panose="020B0604020202020204" pitchFamily="34" charset="0"/>
              </a:rPr>
              <a:t>V.S.</a:t>
            </a:r>
            <a:r>
              <a:rPr sz="3300" baseline="0">
                <a:latin typeface="Arial" panose="020B0604020202020204" pitchFamily="34" charset="0"/>
              </a:rPr>
              <a:t>Kruskal</a:t>
            </a:r>
            <a:r>
              <a:rPr lang="zh-CN" sz="3300" baseline="0">
                <a:latin typeface="Arial" panose="020B0604020202020204" pitchFamily="34" charset="0"/>
              </a:rPr>
              <a:t>算法</a:t>
            </a:r>
            <a:r>
              <a:rPr sz="3300" baseline="0">
                <a:latin typeface="Arial" panose="020B0604020202020204" pitchFamily="34" charset="0"/>
              </a:rPr>
              <a:t> </a:t>
            </a:r>
            <a:endParaRPr sz="3300" baseline="0">
              <a:latin typeface="Arial" panose="020B0604020202020204" pitchFamily="34" charset="0"/>
            </a:endParaRPr>
          </a:p>
        </p:txBody>
      </p:sp>
      <p:sp>
        <p:nvSpPr>
          <p:cNvPr id="2" name="文本框 1"/>
          <p:cNvSpPr txBox="1"/>
          <p:nvPr/>
        </p:nvSpPr>
        <p:spPr>
          <a:xfrm>
            <a:off x="432435" y="1520190"/>
            <a:ext cx="3769995" cy="1198880"/>
          </a:xfrm>
          <a:prstGeom prst="rect">
            <a:avLst/>
          </a:prstGeom>
          <a:noFill/>
        </p:spPr>
        <p:txBody>
          <a:bodyPr wrap="square" rtlCol="0">
            <a:spAutoFit/>
          </a:bodyPr>
          <a:p>
            <a:r>
              <a:rPr lang="zh-CN" altLang="en-US"/>
              <a:t>Prim 算法（普⾥姆）：</a:t>
            </a:r>
            <a:endParaRPr lang="zh-CN" altLang="en-US"/>
          </a:p>
          <a:p>
            <a:r>
              <a:rPr lang="zh-CN" altLang="en-US"/>
              <a:t>从某⼀个顶点开始构建⽣成树；每次将代价最⼩的新顶点纳⼊⽣成树，直到所有顶点都纳⼊为⽌。</a:t>
            </a:r>
            <a:endParaRPr lang="zh-CN" altLang="en-US"/>
          </a:p>
        </p:txBody>
      </p:sp>
      <p:sp>
        <p:nvSpPr>
          <p:cNvPr id="3" name="文本框 2"/>
          <p:cNvSpPr txBox="1"/>
          <p:nvPr/>
        </p:nvSpPr>
        <p:spPr>
          <a:xfrm>
            <a:off x="6560185" y="1211580"/>
            <a:ext cx="4021455" cy="1198880"/>
          </a:xfrm>
          <a:prstGeom prst="rect">
            <a:avLst/>
          </a:prstGeom>
          <a:noFill/>
        </p:spPr>
        <p:txBody>
          <a:bodyPr wrap="square" rtlCol="0">
            <a:spAutoFit/>
          </a:bodyPr>
          <a:p>
            <a:r>
              <a:rPr lang="zh-CN" altLang="en-US"/>
              <a:t>Kruskal 算法（克鲁斯卡尔）：</a:t>
            </a:r>
            <a:endParaRPr lang="zh-CN" altLang="en-US"/>
          </a:p>
          <a:p>
            <a:r>
              <a:rPr lang="zh-CN" altLang="en-US"/>
              <a:t>每次选择⼀条权值最⼩的边，使这条边的两头连通（原本已经连通的就不选）直到所有结点都连通。</a:t>
            </a:r>
            <a:endParaRPr lang="zh-CN" altLang="en-US"/>
          </a:p>
        </p:txBody>
      </p:sp>
      <p:pic>
        <p:nvPicPr>
          <p:cNvPr id="6" name="图片 5"/>
          <p:cNvPicPr>
            <a:picLocks noChangeAspect="1"/>
          </p:cNvPicPr>
          <p:nvPr>
            <p:custDataLst>
              <p:tags r:id="rId2"/>
            </p:custDataLst>
          </p:nvPr>
        </p:nvPicPr>
        <p:blipFill>
          <a:blip r:embed="rId3"/>
          <a:stretch>
            <a:fillRect/>
          </a:stretch>
        </p:blipFill>
        <p:spPr>
          <a:xfrm>
            <a:off x="533400" y="3031490"/>
            <a:ext cx="3174365" cy="140589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428105" y="3031490"/>
            <a:ext cx="4418330" cy="1489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617980" y="82550"/>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en-US" sz="3300" baseline="0">
                <a:latin typeface="Arial" panose="020B0604020202020204" pitchFamily="34" charset="0"/>
              </a:rPr>
              <a:t>Prim</a:t>
            </a:r>
            <a:r>
              <a:rPr lang="zh-CN" altLang="en-US" sz="3300" baseline="0">
                <a:latin typeface="Arial" panose="020B0604020202020204" pitchFamily="34" charset="0"/>
              </a:rPr>
              <a:t>算法实现思想</a:t>
            </a:r>
            <a:r>
              <a:rPr sz="3300" baseline="0">
                <a:latin typeface="Arial" panose="020B0604020202020204" pitchFamily="34" charset="0"/>
              </a:rPr>
              <a:t> </a:t>
            </a:r>
            <a:endParaRPr sz="3300" baseline="0">
              <a:latin typeface="Arial" panose="020B0604020202020204" pitchFamily="34" charset="0"/>
            </a:endParaRPr>
          </a:p>
        </p:txBody>
      </p:sp>
      <p:sp>
        <p:nvSpPr>
          <p:cNvPr id="2" name="文本框 1"/>
          <p:cNvSpPr txBox="1"/>
          <p:nvPr/>
        </p:nvSpPr>
        <p:spPr>
          <a:xfrm>
            <a:off x="387350" y="982345"/>
            <a:ext cx="3769995" cy="1198880"/>
          </a:xfrm>
          <a:prstGeom prst="rect">
            <a:avLst/>
          </a:prstGeom>
          <a:noFill/>
        </p:spPr>
        <p:txBody>
          <a:bodyPr wrap="square" rtlCol="0">
            <a:spAutoFit/>
          </a:bodyPr>
          <a:p>
            <a:r>
              <a:rPr lang="zh-CN" altLang="en-US"/>
              <a:t>Prim 算法（普⾥姆）：</a:t>
            </a:r>
            <a:endParaRPr lang="zh-CN" altLang="en-US"/>
          </a:p>
          <a:p>
            <a:r>
              <a:rPr lang="zh-CN" altLang="en-US"/>
              <a:t>从某⼀个顶点开始构建⽣成树；每次将代价最⼩的新顶点纳⼊⽣成树，直到所有顶点都纳⼊为⽌。</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817245" y="2445385"/>
            <a:ext cx="2346960" cy="238633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5711825" y="1630680"/>
            <a:ext cx="4381500" cy="2964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sz="3300" baseline="0">
                <a:latin typeface="Arial" panose="020B0604020202020204" pitchFamily="34" charset="0"/>
              </a:rPr>
              <a:t>Kruskal</a:t>
            </a:r>
            <a:r>
              <a:rPr lang="zh-CN" sz="3300" baseline="0">
                <a:latin typeface="Arial" panose="020B0604020202020204" pitchFamily="34" charset="0"/>
              </a:rPr>
              <a:t>算法实现思想</a:t>
            </a:r>
            <a:r>
              <a:rPr sz="3300" baseline="0">
                <a:latin typeface="Arial" panose="020B0604020202020204" pitchFamily="34" charset="0"/>
              </a:rPr>
              <a:t> </a:t>
            </a:r>
            <a:endParaRPr sz="3300" baseline="0">
              <a:latin typeface="Arial" panose="020B0604020202020204" pitchFamily="34" charset="0"/>
            </a:endParaRPr>
          </a:p>
        </p:txBody>
      </p:sp>
      <p:sp>
        <p:nvSpPr>
          <p:cNvPr id="3" name="文本框 2"/>
          <p:cNvSpPr txBox="1"/>
          <p:nvPr/>
        </p:nvSpPr>
        <p:spPr>
          <a:xfrm>
            <a:off x="894080" y="937895"/>
            <a:ext cx="4126865" cy="1402080"/>
          </a:xfrm>
          <a:prstGeom prst="rect">
            <a:avLst/>
          </a:prstGeom>
          <a:noFill/>
        </p:spPr>
        <p:txBody>
          <a:bodyPr wrap="square" rtlCol="0">
            <a:noAutofit/>
          </a:bodyPr>
          <a:p>
            <a:r>
              <a:rPr lang="zh-CN" altLang="en-US"/>
              <a:t>Kruskal 算法（克鲁斯卡尔）：</a:t>
            </a:r>
            <a:endParaRPr lang="zh-CN" altLang="en-US"/>
          </a:p>
          <a:p>
            <a:r>
              <a:rPr lang="zh-CN" altLang="en-US"/>
              <a:t>每次选择⼀条权值最⼩的边，使这条边的两头连通（原本已经连通的就不选）直到所有结点都连通。</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894080" y="2636520"/>
            <a:ext cx="3521075" cy="320357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6866890" y="1494155"/>
            <a:ext cx="3074035" cy="3937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最短路径问题</a:t>
            </a:r>
            <a:endParaRPr lang="zh-CN" sz="3300" baseline="0">
              <a:latin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618490" y="4271010"/>
            <a:ext cx="9981565" cy="184594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618490" y="753745"/>
            <a:ext cx="4321810" cy="3286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708910" y="-317"/>
            <a:ext cx="4710113" cy="947737"/>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a:t>
            </a:r>
            <a:endParaRPr lang="zh-CN" altLang="zh-CN" sz="3300" baseline="0">
              <a:latin typeface="Arial" panose="020B0604020202020204" pitchFamily="34" charset="0"/>
            </a:endParaRPr>
          </a:p>
        </p:txBody>
      </p:sp>
      <p:sp>
        <p:nvSpPr>
          <p:cNvPr id="4" name="文本框 3"/>
          <p:cNvSpPr txBox="1"/>
          <p:nvPr/>
        </p:nvSpPr>
        <p:spPr>
          <a:xfrm>
            <a:off x="357505" y="423545"/>
            <a:ext cx="3048000" cy="368300"/>
          </a:xfrm>
          <a:prstGeom prst="rect">
            <a:avLst/>
          </a:prstGeom>
          <a:noFill/>
        </p:spPr>
        <p:txBody>
          <a:bodyPr wrap="square" rtlCol="0">
            <a:spAutoFit/>
          </a:bodyPr>
          <a:p>
            <a:r>
              <a:rPr lang="zh-CN" altLang="en-US"/>
              <a:t>顶点-顶点的关系描述</a:t>
            </a:r>
            <a:endParaRPr lang="zh-CN" altLang="en-US"/>
          </a:p>
        </p:txBody>
      </p:sp>
      <p:pic>
        <p:nvPicPr>
          <p:cNvPr id="5" name="图片 4"/>
          <p:cNvPicPr>
            <a:picLocks noChangeAspect="1"/>
          </p:cNvPicPr>
          <p:nvPr>
            <p:custDataLst>
              <p:tags r:id="rId2"/>
            </p:custDataLst>
          </p:nvPr>
        </p:nvPicPr>
        <p:blipFill>
          <a:blip r:embed="rId3"/>
          <a:stretch>
            <a:fillRect/>
          </a:stretch>
        </p:blipFill>
        <p:spPr>
          <a:xfrm>
            <a:off x="357505" y="791845"/>
            <a:ext cx="2813050" cy="2534920"/>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357505" y="3589655"/>
            <a:ext cx="2751455" cy="2819400"/>
          </a:xfrm>
          <a:prstGeom prst="rect">
            <a:avLst/>
          </a:prstGeom>
        </p:spPr>
      </p:pic>
      <p:sp>
        <p:nvSpPr>
          <p:cNvPr id="8" name="文本框 7"/>
          <p:cNvSpPr txBox="1"/>
          <p:nvPr/>
        </p:nvSpPr>
        <p:spPr>
          <a:xfrm>
            <a:off x="4418965" y="898525"/>
            <a:ext cx="6455410" cy="4368800"/>
          </a:xfrm>
          <a:prstGeom prst="rect">
            <a:avLst/>
          </a:prstGeom>
          <a:noFill/>
        </p:spPr>
        <p:txBody>
          <a:bodyPr wrap="square" rtlCol="0">
            <a:noAutofit/>
          </a:bodyPr>
          <a:p>
            <a:r>
              <a:rPr lang="zh-CN" altLang="en-US" sz="2000">
                <a:solidFill>
                  <a:srgbClr val="FF0000"/>
                </a:solidFill>
              </a:rPr>
              <a:t>• 路径</a:t>
            </a:r>
            <a:r>
              <a:rPr lang="zh-CN" altLang="en-US" sz="2000"/>
              <a:t>——顶点v</a:t>
            </a:r>
            <a:r>
              <a:rPr lang="zh-CN" altLang="en-US" sz="2000" baseline="-25000"/>
              <a:t>p</a:t>
            </a:r>
            <a:r>
              <a:rPr lang="zh-CN" altLang="en-US" sz="2000"/>
              <a:t>到顶点v</a:t>
            </a:r>
            <a:r>
              <a:rPr lang="zh-CN" altLang="en-US" sz="2000" baseline="-25000"/>
              <a:t>q</a:t>
            </a:r>
            <a:r>
              <a:rPr lang="zh-CN" altLang="en-US" sz="2000"/>
              <a:t>之间的一条路径是指顶点序列 ，</a:t>
            </a:r>
            <a:endParaRPr lang="zh-CN" altLang="en-US" sz="2000"/>
          </a:p>
          <a:p>
            <a:r>
              <a:rPr lang="zh-CN" altLang="en-US" sz="2000">
                <a:solidFill>
                  <a:srgbClr val="FF0000"/>
                </a:solidFill>
              </a:rPr>
              <a:t>• 回路</a:t>
            </a:r>
            <a:r>
              <a:rPr lang="zh-CN" altLang="en-US" sz="2000"/>
              <a:t>——第一个顶点和最后一个顶点相同的路径称为回路或环</a:t>
            </a:r>
            <a:endParaRPr lang="zh-CN" altLang="en-US" sz="2000"/>
          </a:p>
          <a:p>
            <a:r>
              <a:rPr lang="zh-CN" altLang="en-US" sz="2000">
                <a:solidFill>
                  <a:srgbClr val="FF0000"/>
                </a:solidFill>
              </a:rPr>
              <a:t>• 简单路径</a:t>
            </a:r>
            <a:r>
              <a:rPr lang="zh-CN" altLang="en-US" sz="2000"/>
              <a:t>——在路径序列中，顶点不重复出现的路径称为简单路径。</a:t>
            </a:r>
            <a:endParaRPr lang="zh-CN" altLang="en-US" sz="2000"/>
          </a:p>
          <a:p>
            <a:r>
              <a:rPr lang="zh-CN" altLang="en-US" sz="2000">
                <a:solidFill>
                  <a:srgbClr val="FF0000"/>
                </a:solidFill>
              </a:rPr>
              <a:t>• 简单回路</a:t>
            </a:r>
            <a:r>
              <a:rPr lang="zh-CN" altLang="en-US" sz="2000"/>
              <a:t>——除第一个顶点和最后一个顶点外，其余顶点不重复出现的回路称为简单回路。</a:t>
            </a:r>
            <a:endParaRPr lang="zh-CN" altLang="en-US" sz="2000"/>
          </a:p>
          <a:p>
            <a:r>
              <a:rPr lang="zh-CN" altLang="en-US" sz="2000">
                <a:solidFill>
                  <a:srgbClr val="FF0000"/>
                </a:solidFill>
              </a:rPr>
              <a:t>• 路径长度</a:t>
            </a:r>
            <a:r>
              <a:rPr lang="zh-CN" altLang="en-US" sz="2000"/>
              <a:t>——路径上边的数目</a:t>
            </a:r>
            <a:endParaRPr lang="zh-CN" altLang="en-US" sz="2000"/>
          </a:p>
          <a:p>
            <a:r>
              <a:rPr lang="zh-CN" altLang="en-US" sz="2000">
                <a:solidFill>
                  <a:srgbClr val="FF0000"/>
                </a:solidFill>
              </a:rPr>
              <a:t>• 点到点的距离</a:t>
            </a:r>
            <a:r>
              <a:rPr lang="zh-CN" altLang="en-US" sz="2000"/>
              <a:t>——从顶点u出发到顶点v的</a:t>
            </a:r>
            <a:r>
              <a:rPr lang="zh-CN" altLang="en-US" sz="2000">
                <a:highlight>
                  <a:srgbClr val="FFFF00"/>
                </a:highlight>
              </a:rPr>
              <a:t>最短路径</a:t>
            </a:r>
            <a:r>
              <a:rPr lang="zh-CN" altLang="en-US" sz="2000"/>
              <a:t>若存在，则</a:t>
            </a:r>
            <a:r>
              <a:rPr lang="zh-CN" altLang="en-US" sz="2000">
                <a:highlight>
                  <a:srgbClr val="FFFF00"/>
                </a:highlight>
              </a:rPr>
              <a:t>此路径的长度称为从u到v的距离</a:t>
            </a:r>
            <a:r>
              <a:rPr lang="zh-CN" altLang="en-US" sz="2000"/>
              <a:t>。</a:t>
            </a:r>
            <a:endParaRPr lang="zh-CN" altLang="en-US" sz="2000"/>
          </a:p>
          <a:p>
            <a:r>
              <a:rPr lang="zh-CN" altLang="en-US" sz="2000"/>
              <a:t>若从u到v根本</a:t>
            </a:r>
            <a:r>
              <a:rPr lang="zh-CN" altLang="en-US" sz="2000">
                <a:highlight>
                  <a:srgbClr val="FFFF00"/>
                </a:highlight>
              </a:rPr>
              <a:t>不存在路径</a:t>
            </a:r>
            <a:r>
              <a:rPr lang="zh-CN" altLang="en-US" sz="2000"/>
              <a:t>，则</a:t>
            </a:r>
            <a:r>
              <a:rPr lang="zh-CN" altLang="en-US" sz="2000">
                <a:highlight>
                  <a:srgbClr val="FFFF00"/>
                </a:highlight>
              </a:rPr>
              <a:t>记该距离为无穷（∞）</a:t>
            </a:r>
            <a:r>
              <a:rPr lang="zh-CN" altLang="en-US" sz="2000"/>
              <a:t>。</a:t>
            </a:r>
            <a:endParaRPr lang="zh-CN" altLang="en-US" sz="2000"/>
          </a:p>
          <a:p>
            <a:r>
              <a:rPr lang="zh-CN" altLang="en-US" sz="2000">
                <a:solidFill>
                  <a:srgbClr val="FF0000"/>
                </a:solidFill>
              </a:rPr>
              <a:t>• 无向图</a:t>
            </a:r>
            <a:r>
              <a:rPr lang="zh-CN" altLang="en-US" sz="2000"/>
              <a:t>中，若从顶点v到顶点w有路径存在，则称v和w是</a:t>
            </a:r>
            <a:r>
              <a:rPr lang="zh-CN" altLang="en-US" sz="2000">
                <a:solidFill>
                  <a:srgbClr val="FF0000"/>
                </a:solidFill>
              </a:rPr>
              <a:t>连通</a:t>
            </a:r>
            <a:r>
              <a:rPr lang="zh-CN" altLang="en-US" sz="2000"/>
              <a:t>的</a:t>
            </a:r>
            <a:endParaRPr lang="zh-CN" altLang="en-US" sz="2000"/>
          </a:p>
          <a:p>
            <a:r>
              <a:rPr lang="zh-CN" altLang="en-US" sz="2000">
                <a:solidFill>
                  <a:srgbClr val="FF0000"/>
                </a:solidFill>
              </a:rPr>
              <a:t>• 有向图</a:t>
            </a:r>
            <a:r>
              <a:rPr lang="zh-CN" altLang="en-US" sz="2000"/>
              <a:t>中，若从顶点v到顶点w和从顶点w到顶点v之间都有路径，则称这两个顶点是</a:t>
            </a:r>
            <a:r>
              <a:rPr lang="zh-CN" altLang="en-US" sz="2000">
                <a:solidFill>
                  <a:srgbClr val="FF0000"/>
                </a:solidFill>
              </a:rPr>
              <a:t>强连通</a:t>
            </a:r>
            <a:r>
              <a:rPr lang="zh-CN" altLang="en-US" sz="2000"/>
              <a:t>的</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41478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BFS求⽆权图的单源最短路径</a:t>
            </a:r>
            <a:endParaRPr lang="zh-CN" sz="3300" baseline="0">
              <a:latin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361315" y="968375"/>
            <a:ext cx="5516245" cy="240538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6401435" y="857250"/>
            <a:ext cx="5572125" cy="430911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223520" y="3373755"/>
            <a:ext cx="5544820" cy="1792605"/>
          </a:xfrm>
          <a:prstGeom prst="rect">
            <a:avLst/>
          </a:prstGeom>
        </p:spPr>
      </p:pic>
      <p:pic>
        <p:nvPicPr>
          <p:cNvPr id="6" name="图片 5"/>
          <p:cNvPicPr>
            <a:picLocks noChangeAspect="1"/>
          </p:cNvPicPr>
          <p:nvPr>
            <p:custDataLst>
              <p:tags r:id="rId8"/>
            </p:custDataLst>
          </p:nvPr>
        </p:nvPicPr>
        <p:blipFill>
          <a:blip r:embed="rId9"/>
          <a:stretch>
            <a:fillRect/>
          </a:stretch>
        </p:blipFill>
        <p:spPr>
          <a:xfrm>
            <a:off x="361315" y="5175250"/>
            <a:ext cx="6910705" cy="1087120"/>
          </a:xfrm>
          <a:prstGeom prst="rect">
            <a:avLst/>
          </a:prstGeom>
        </p:spPr>
      </p:pic>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9507220" y="1141095"/>
              <a:ext cx="635" cy="127000"/>
            </p14:xfrm>
          </p:contentPart>
        </mc:Choice>
        <mc:Fallback xmlns="">
          <p:pic>
            <p:nvPicPr>
              <p:cNvPr id="8" name="墨迹 7"/>
            </p:nvPicPr>
            <p:blipFill>
              <a:blip r:embed="rId11"/>
            </p:blipFill>
            <p:spPr>
              <a:xfrm>
                <a:off x="9507220" y="1141095"/>
                <a:ext cx="635" cy="1270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8" name="墨迹 27"/>
              <p14:cNvContentPartPr/>
              <p14:nvPr/>
            </p14:nvContentPartPr>
            <p14:xfrm>
              <a:off x="2611120" y="4462145"/>
              <a:ext cx="635" cy="635"/>
            </p14:xfrm>
          </p:contentPart>
        </mc:Choice>
        <mc:Fallback xmlns="">
          <p:pic>
            <p:nvPicPr>
              <p:cNvPr id="28" name="墨迹 27"/>
            </p:nvPicPr>
            <p:blipFill>
              <a:blip r:embed="rId13"/>
            </p:blipFill>
            <p:spPr>
              <a:xfrm>
                <a:off x="2611120" y="4462145"/>
                <a:ext cx="635" cy="635"/>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11506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Dĳkstra算法</a:t>
            </a:r>
            <a:r>
              <a:rPr lang="en-US" altLang="zh-CN" sz="3300" baseline="0">
                <a:latin typeface="Arial" panose="020B0604020202020204" pitchFamily="34" charset="0"/>
              </a:rPr>
              <a:t>(</a:t>
            </a:r>
            <a:r>
              <a:rPr lang="zh-CN" altLang="en-US" sz="3300" baseline="0">
                <a:latin typeface="Arial" panose="020B0604020202020204" pitchFamily="34" charset="0"/>
              </a:rPr>
              <a:t>迪杰斯特拉算法</a:t>
            </a:r>
            <a:r>
              <a:rPr lang="en-US" altLang="zh-CN" sz="3300" baseline="0">
                <a:latin typeface="Arial" panose="020B0604020202020204" pitchFamily="34" charset="0"/>
              </a:rPr>
              <a:t>)</a:t>
            </a:r>
            <a:endParaRPr lang="en-US" altLang="zh-CN" sz="3300" baseline="0">
              <a:latin typeface="Arial" panose="020B0604020202020204" pitchFamily="34" charset="0"/>
            </a:endParaRPr>
          </a:p>
        </p:txBody>
      </p:sp>
      <p:sp>
        <p:nvSpPr>
          <p:cNvPr id="2" name="文本框 1"/>
          <p:cNvSpPr txBox="1"/>
          <p:nvPr/>
        </p:nvSpPr>
        <p:spPr>
          <a:xfrm>
            <a:off x="605790" y="1043940"/>
            <a:ext cx="3048000" cy="368300"/>
          </a:xfrm>
          <a:prstGeom prst="rect">
            <a:avLst/>
          </a:prstGeom>
          <a:noFill/>
        </p:spPr>
        <p:txBody>
          <a:bodyPr wrap="square" rtlCol="0">
            <a:spAutoFit/>
          </a:bodyPr>
          <a:p>
            <a:r>
              <a:rPr lang="zh-CN" altLang="en-US"/>
              <a:t>BFS算法的局限性</a:t>
            </a:r>
            <a:endParaRPr lang="zh-CN" altLang="en-US"/>
          </a:p>
        </p:txBody>
      </p:sp>
      <p:pic>
        <p:nvPicPr>
          <p:cNvPr id="7" name="图片 6"/>
          <p:cNvPicPr>
            <a:picLocks noChangeAspect="1"/>
          </p:cNvPicPr>
          <p:nvPr>
            <p:custDataLst>
              <p:tags r:id="rId2"/>
            </p:custDataLst>
          </p:nvPr>
        </p:nvPicPr>
        <p:blipFill>
          <a:blip r:embed="rId3"/>
          <a:stretch>
            <a:fillRect/>
          </a:stretch>
        </p:blipFill>
        <p:spPr>
          <a:xfrm>
            <a:off x="438150" y="2023110"/>
            <a:ext cx="4131310" cy="3124200"/>
          </a:xfrm>
          <a:prstGeom prst="rect">
            <a:avLst/>
          </a:prstGeom>
        </p:spPr>
      </p:pic>
      <p:sp>
        <p:nvSpPr>
          <p:cNvPr id="8" name="文本框 7"/>
          <p:cNvSpPr txBox="1"/>
          <p:nvPr/>
        </p:nvSpPr>
        <p:spPr>
          <a:xfrm>
            <a:off x="5516880" y="1412240"/>
            <a:ext cx="4241800" cy="922020"/>
          </a:xfrm>
          <a:prstGeom prst="rect">
            <a:avLst/>
          </a:prstGeom>
          <a:noFill/>
        </p:spPr>
        <p:txBody>
          <a:bodyPr wrap="square" rtlCol="0">
            <a:spAutoFit/>
          </a:bodyPr>
          <a:p>
            <a:r>
              <a:rPr lang="zh-CN" altLang="en-US">
                <a:solidFill>
                  <a:srgbClr val="FF0000"/>
                </a:solidFill>
              </a:rPr>
              <a:t>带权路径⻓度</a:t>
            </a:r>
            <a:r>
              <a:rPr lang="zh-CN" altLang="en-US"/>
              <a:t>——当图是带权图时，</a:t>
            </a:r>
            <a:r>
              <a:rPr lang="zh-CN" altLang="en-US">
                <a:solidFill>
                  <a:srgbClr val="FF0000"/>
                </a:solidFill>
              </a:rPr>
              <a:t>⼀条路径上所有边的权值之和</a:t>
            </a:r>
            <a:r>
              <a:rPr lang="zh-CN" altLang="en-US"/>
              <a:t>，称为该路径的带权路径⻓度。</a:t>
            </a:r>
            <a:endParaRPr lang="zh-CN" altLang="en-US"/>
          </a:p>
        </p:txBody>
      </p:sp>
      <p:sp>
        <p:nvSpPr>
          <p:cNvPr id="9" name="文本框 8"/>
          <p:cNvSpPr txBox="1"/>
          <p:nvPr/>
        </p:nvSpPr>
        <p:spPr>
          <a:xfrm>
            <a:off x="5516880" y="3727450"/>
            <a:ext cx="3048000" cy="922020"/>
          </a:xfrm>
          <a:prstGeom prst="rect">
            <a:avLst/>
          </a:prstGeom>
          <a:noFill/>
        </p:spPr>
        <p:txBody>
          <a:bodyPr wrap="square" rtlCol="0">
            <a:spAutoFit/>
          </a:bodyPr>
          <a:p>
            <a:r>
              <a:rPr lang="zh-CN" altLang="en-US" b="1"/>
              <a:t>BFS算法求单源最短路径只适⽤于⽆权图，或所有边的权值都相同的图。</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3" name="文本框 2"/>
          <p:cNvSpPr txBox="1"/>
          <p:nvPr/>
        </p:nvSpPr>
        <p:spPr>
          <a:xfrm>
            <a:off x="342265" y="1055370"/>
            <a:ext cx="1605280" cy="368300"/>
          </a:xfrm>
          <a:prstGeom prst="rect">
            <a:avLst/>
          </a:prstGeom>
          <a:noFill/>
        </p:spPr>
        <p:txBody>
          <a:bodyPr wrap="square" rtlCol="0">
            <a:spAutoFit/>
          </a:bodyPr>
          <a:p>
            <a:r>
              <a:rPr lang="zh-CN" altLang="en-US" sz="1800"/>
              <a:t>算法思想</a:t>
            </a:r>
            <a:endParaRPr lang="zh-CN" altLang="en-US" sz="1800"/>
          </a:p>
        </p:txBody>
      </p:sp>
      <p:sp>
        <p:nvSpPr>
          <p:cNvPr id="4" name="文本框 3"/>
          <p:cNvSpPr txBox="1"/>
          <p:nvPr/>
        </p:nvSpPr>
        <p:spPr>
          <a:xfrm>
            <a:off x="1295400" y="1725295"/>
            <a:ext cx="8187690" cy="3961130"/>
          </a:xfrm>
          <a:prstGeom prst="rect">
            <a:avLst/>
          </a:prstGeom>
          <a:noFill/>
        </p:spPr>
        <p:txBody>
          <a:bodyPr wrap="square" rtlCol="0" anchor="t">
            <a:noAutofit/>
          </a:bodyPr>
          <a:p>
            <a:pPr indent="457200" fontAlgn="auto">
              <a:lnSpc>
                <a:spcPct val="150000"/>
              </a:lnSpc>
            </a:pPr>
            <a:r>
              <a:rPr lang="zh-CN" altLang="en-US" sz="1600"/>
              <a:t>设有两个顶点集合S和T,集合S中存放图中</a:t>
            </a:r>
            <a:r>
              <a:rPr lang="zh-CN" altLang="en-US" sz="1600">
                <a:solidFill>
                  <a:srgbClr val="FF0000"/>
                </a:solidFill>
              </a:rPr>
              <a:t>已找到最短路径的顶点</a:t>
            </a:r>
            <a:r>
              <a:rPr lang="zh-CN" altLang="en-US" sz="1600"/>
              <a:t>，集合T存放图中</a:t>
            </a:r>
            <a:r>
              <a:rPr lang="zh-CN" altLang="en-US" sz="1600">
                <a:solidFill>
                  <a:srgbClr val="FF0000"/>
                </a:solidFill>
              </a:rPr>
              <a:t>剩余顶点</a:t>
            </a:r>
            <a:r>
              <a:rPr lang="zh-CN" altLang="en-US" sz="1600"/>
              <a:t>。</a:t>
            </a:r>
            <a:endParaRPr lang="zh-CN" altLang="en-US" sz="1600"/>
          </a:p>
          <a:p>
            <a:pPr indent="457200" fontAlgn="auto">
              <a:lnSpc>
                <a:spcPct val="150000"/>
              </a:lnSpc>
            </a:pPr>
            <a:r>
              <a:rPr lang="zh-CN" altLang="en-US" sz="1600"/>
              <a:t>初始状态时，集合S中只包含源点V0,然后不断从集合T中选取到顶点V0路径长度最短的顶点W并入到集合S中。</a:t>
            </a:r>
            <a:endParaRPr lang="zh-CN" altLang="en-US" sz="1600"/>
          </a:p>
          <a:p>
            <a:pPr indent="457200" fontAlgn="auto">
              <a:lnSpc>
                <a:spcPct val="150000"/>
              </a:lnSpc>
            </a:pPr>
            <a:r>
              <a:rPr lang="zh-CN" altLang="en-US" sz="1600"/>
              <a:t>集合S每并入一个新的顶点W,都要修改顶点V0到集合T中顶点的最短路径长度值。不断重复此过程，直到集合T的顶点全部并入到S中为止。</a:t>
            </a:r>
            <a:endParaRPr lang="zh-CN" altLang="en-US" sz="1600"/>
          </a:p>
          <a:p>
            <a:pPr lvl="3" fontAlgn="auto">
              <a:lnSpc>
                <a:spcPct val="150000"/>
              </a:lnSpc>
            </a:pPr>
            <a:r>
              <a:rPr lang="zh-CN" altLang="en-US" sz="1600">
                <a:highlight>
                  <a:srgbClr val="FFFF00"/>
                </a:highlight>
              </a:rPr>
              <a:t>集合S</a:t>
            </a:r>
            <a:r>
              <a:rPr lang="zh-CN" altLang="en-US" sz="1600"/>
              <a:t>: 图中</a:t>
            </a:r>
            <a:r>
              <a:rPr lang="zh-CN" altLang="en-US" sz="1600">
                <a:solidFill>
                  <a:schemeClr val="accent1"/>
                </a:solidFill>
                <a:highlight>
                  <a:srgbClr val="FFFF00"/>
                </a:highlight>
              </a:rPr>
              <a:t>已找到</a:t>
            </a:r>
            <a:r>
              <a:rPr lang="zh-CN" altLang="en-US" sz="1600"/>
              <a:t>最短路径的顶点</a:t>
            </a:r>
            <a:endParaRPr lang="zh-CN" altLang="en-US" sz="1600"/>
          </a:p>
          <a:p>
            <a:pPr lvl="3" fontAlgn="auto">
              <a:lnSpc>
                <a:spcPct val="150000"/>
              </a:lnSpc>
            </a:pPr>
            <a:r>
              <a:rPr lang="zh-CN" altLang="en-US" sz="1600">
                <a:highlight>
                  <a:srgbClr val="FFFF00"/>
                </a:highlight>
              </a:rPr>
              <a:t>集合T</a:t>
            </a:r>
            <a:r>
              <a:rPr lang="zh-CN" altLang="en-US" sz="1600"/>
              <a:t>：存放图中</a:t>
            </a:r>
            <a:r>
              <a:rPr lang="zh-CN" altLang="en-US" sz="1600">
                <a:solidFill>
                  <a:schemeClr val="accent1"/>
                </a:solidFill>
                <a:highlight>
                  <a:srgbClr val="FFFF00"/>
                </a:highlight>
              </a:rPr>
              <a:t>剩余顶点</a:t>
            </a:r>
            <a:endParaRPr lang="zh-CN" altLang="en-US" sz="1600"/>
          </a:p>
          <a:p>
            <a:pPr lvl="3" fontAlgn="auto">
              <a:lnSpc>
                <a:spcPct val="150000"/>
              </a:lnSpc>
            </a:pPr>
            <a:r>
              <a:rPr lang="zh-CN" altLang="en-US" sz="1600">
                <a:highlight>
                  <a:srgbClr val="FFFF00"/>
                </a:highlight>
              </a:rPr>
              <a:t>V0</a:t>
            </a:r>
            <a:r>
              <a:rPr lang="zh-CN" altLang="en-US" sz="1600"/>
              <a:t>：源点</a:t>
            </a:r>
            <a:endParaRPr lang="zh-CN" altLang="en-US" sz="1600"/>
          </a:p>
          <a:p>
            <a:pPr lvl="3" fontAlgn="auto">
              <a:lnSpc>
                <a:spcPct val="150000"/>
              </a:lnSpc>
            </a:pPr>
            <a:r>
              <a:rPr lang="zh-CN" altLang="en-US" sz="1600">
                <a:highlight>
                  <a:srgbClr val="FFFF00"/>
                </a:highlight>
              </a:rPr>
              <a:t>W</a:t>
            </a:r>
            <a:r>
              <a:rPr lang="zh-CN" altLang="en-US" sz="1600"/>
              <a:t>：每次从集合T中选取的到顶点V0路径长度最短的顶点</a:t>
            </a:r>
            <a:endParaRPr lang="zh-CN" altLang="en-US" sz="1600"/>
          </a:p>
        </p:txBody>
      </p:sp>
      <p:sp>
        <p:nvSpPr>
          <p:cNvPr id="6145" name="标题 3073"/>
          <p:cNvSpPr>
            <a:spLocks noGrp="1"/>
          </p:cNvSpPr>
          <p:nvPr>
            <p:custDataLst>
              <p:tags r:id="rId1"/>
            </p:custDataLst>
          </p:nvPr>
        </p:nvSpPr>
        <p:spPr>
          <a:xfrm>
            <a:off x="1409700" y="87630"/>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Dĳkstra算法</a:t>
            </a:r>
            <a:r>
              <a:rPr lang="en-US" altLang="zh-CN" sz="3300">
                <a:latin typeface="Arial" panose="020B0604020202020204" pitchFamily="34" charset="0"/>
                <a:sym typeface="+mn-ea"/>
              </a:rPr>
              <a:t>(</a:t>
            </a:r>
            <a:r>
              <a:rPr lang="zh-CN" altLang="en-US" sz="3300">
                <a:latin typeface="Arial" panose="020B0604020202020204" pitchFamily="34" charset="0"/>
                <a:sym typeface="+mn-ea"/>
              </a:rPr>
              <a:t>迪杰斯特拉算法</a:t>
            </a:r>
            <a:r>
              <a:rPr lang="en-US" altLang="zh-CN" sz="3300">
                <a:latin typeface="Arial" panose="020B0604020202020204" pitchFamily="34" charset="0"/>
                <a:sym typeface="+mn-ea"/>
              </a:rPr>
              <a:t>)</a:t>
            </a:r>
            <a:endParaRPr lang="zh-CN" sz="3300" baseline="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pic>
        <p:nvPicPr>
          <p:cNvPr id="8" name="图片 7"/>
          <p:cNvPicPr>
            <a:picLocks noChangeAspect="1"/>
          </p:cNvPicPr>
          <p:nvPr/>
        </p:nvPicPr>
        <p:blipFill>
          <a:blip r:embed="rId1"/>
          <a:stretch>
            <a:fillRect/>
          </a:stretch>
        </p:blipFill>
        <p:spPr>
          <a:xfrm>
            <a:off x="1090295" y="1050290"/>
            <a:ext cx="8950325" cy="5575300"/>
          </a:xfrm>
          <a:prstGeom prst="rect">
            <a:avLst/>
          </a:prstGeom>
        </p:spPr>
      </p:pic>
      <p:sp>
        <p:nvSpPr>
          <p:cNvPr id="9" name="标题 3073"/>
          <p:cNvSpPr>
            <a:spLocks noGrp="1"/>
          </p:cNvSpPr>
          <p:nvPr>
            <p:custDataLst>
              <p:tags r:id="rId2"/>
            </p:custDataLst>
          </p:nvPr>
        </p:nvSpPr>
        <p:spPr>
          <a:xfrm>
            <a:off x="1203960" y="14541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Dĳkstra算法</a:t>
            </a:r>
            <a:r>
              <a:rPr lang="en-US" altLang="zh-CN" sz="3300">
                <a:latin typeface="Arial" panose="020B0604020202020204" pitchFamily="34" charset="0"/>
                <a:sym typeface="+mn-ea"/>
              </a:rPr>
              <a:t>(</a:t>
            </a:r>
            <a:r>
              <a:rPr lang="zh-CN" altLang="en-US" sz="3300">
                <a:latin typeface="Arial" panose="020B0604020202020204" pitchFamily="34" charset="0"/>
                <a:sym typeface="+mn-ea"/>
              </a:rPr>
              <a:t>迪杰斯特拉算法</a:t>
            </a:r>
            <a:r>
              <a:rPr lang="en-US" altLang="zh-CN" sz="3300">
                <a:latin typeface="Arial" panose="020B0604020202020204" pitchFamily="34" charset="0"/>
                <a:sym typeface="+mn-ea"/>
              </a:rPr>
              <a:t>)</a:t>
            </a:r>
            <a:endParaRPr lang="zh-CN" sz="3300" baseline="0">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Dĳkstra算法</a:t>
            </a:r>
            <a:r>
              <a:rPr lang="en-US" altLang="zh-CN" sz="3300">
                <a:latin typeface="Arial" panose="020B0604020202020204" pitchFamily="34" charset="0"/>
                <a:sym typeface="+mn-ea"/>
              </a:rPr>
              <a:t>(</a:t>
            </a:r>
            <a:r>
              <a:rPr lang="zh-CN" altLang="en-US" sz="3300">
                <a:latin typeface="Arial" panose="020B0604020202020204" pitchFamily="34" charset="0"/>
                <a:sym typeface="+mn-ea"/>
              </a:rPr>
              <a:t>迪杰斯特拉算法</a:t>
            </a:r>
            <a:r>
              <a:rPr lang="en-US" altLang="zh-CN" sz="3300">
                <a:latin typeface="Arial" panose="020B0604020202020204" pitchFamily="34" charset="0"/>
                <a:sym typeface="+mn-ea"/>
              </a:rPr>
              <a:t>)</a:t>
            </a:r>
            <a:endParaRPr 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408305" y="1629410"/>
            <a:ext cx="3942080" cy="3146425"/>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5856605" y="1819275"/>
            <a:ext cx="4554855" cy="3026410"/>
          </a:xfrm>
          <a:prstGeom prst="rect">
            <a:avLst/>
          </a:prstGeom>
        </p:spPr>
      </p:pic>
      <p:sp>
        <p:nvSpPr>
          <p:cNvPr id="6" name="文本框 5"/>
          <p:cNvSpPr txBox="1"/>
          <p:nvPr/>
        </p:nvSpPr>
        <p:spPr>
          <a:xfrm>
            <a:off x="5039995" y="1329055"/>
            <a:ext cx="4895215" cy="368300"/>
          </a:xfrm>
          <a:prstGeom prst="rect">
            <a:avLst/>
          </a:prstGeom>
          <a:noFill/>
        </p:spPr>
        <p:txBody>
          <a:bodyPr wrap="square" rtlCol="0">
            <a:spAutoFit/>
          </a:bodyPr>
          <a:p>
            <a:r>
              <a:rPr lang="zh-CN" altLang="en-US" b="1"/>
              <a:t>初始：从V0开始，初始化三个数组信息如下</a:t>
            </a:r>
            <a:r>
              <a:rPr lang="en-US" altLang="zh-CN" b="1"/>
              <a:t>↓</a:t>
            </a:r>
            <a:endParaRPr lang="en-US" altLang="zh-CN"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234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Dĳkstra算法</a:t>
            </a:r>
            <a:r>
              <a:rPr lang="en-US" altLang="zh-CN" sz="3300">
                <a:latin typeface="Arial" panose="020B0604020202020204" pitchFamily="34" charset="0"/>
                <a:sym typeface="+mn-ea"/>
              </a:rPr>
              <a:t>(</a:t>
            </a:r>
            <a:r>
              <a:rPr lang="zh-CN" altLang="en-US" sz="3300">
                <a:latin typeface="Arial" panose="020B0604020202020204" pitchFamily="34" charset="0"/>
                <a:sym typeface="+mn-ea"/>
              </a:rPr>
              <a:t>迪杰斯特拉算法</a:t>
            </a:r>
            <a:r>
              <a:rPr lang="en-US" altLang="zh-CN" sz="3300">
                <a:latin typeface="Arial" panose="020B0604020202020204" pitchFamily="34" charset="0"/>
                <a:sym typeface="+mn-ea"/>
              </a:rPr>
              <a:t>)</a:t>
            </a:r>
            <a:endParaRPr lang="zh-CN" sz="3300" baseline="0">
              <a:latin typeface="Arial" panose="020B0604020202020204" pitchFamily="34" charset="0"/>
            </a:endParaRPr>
          </a:p>
        </p:txBody>
      </p:sp>
      <p:sp>
        <p:nvSpPr>
          <p:cNvPr id="5" name="标题 3073"/>
          <p:cNvSpPr>
            <a:spLocks noGrp="1"/>
          </p:cNvSpPr>
          <p:nvPr>
            <p:custDataLst>
              <p:tags r:id="rId2"/>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Dĳkstra算法</a:t>
            </a:r>
            <a:r>
              <a:rPr lang="en-US" altLang="zh-CN" sz="3300">
                <a:latin typeface="Arial" panose="020B0604020202020204" pitchFamily="34" charset="0"/>
                <a:sym typeface="+mn-ea"/>
              </a:rPr>
              <a:t>(</a:t>
            </a:r>
            <a:r>
              <a:rPr lang="zh-CN" altLang="en-US" sz="3300">
                <a:latin typeface="Arial" panose="020B0604020202020204" pitchFamily="34" charset="0"/>
                <a:sym typeface="+mn-ea"/>
              </a:rPr>
              <a:t>迪杰斯特拉算法</a:t>
            </a:r>
            <a:r>
              <a:rPr lang="en-US" altLang="zh-CN" sz="3300">
                <a:latin typeface="Arial" panose="020B0604020202020204" pitchFamily="34" charset="0"/>
                <a:sym typeface="+mn-ea"/>
              </a:rPr>
              <a:t>)</a:t>
            </a:r>
            <a:endParaRPr lang="zh-CN" sz="3300" baseline="0">
              <a:latin typeface="Arial" panose="020B0604020202020204" pitchFamily="34" charset="0"/>
            </a:endParaRPr>
          </a:p>
        </p:txBody>
      </p:sp>
      <p:pic>
        <p:nvPicPr>
          <p:cNvPr id="6" name="图片 5"/>
          <p:cNvPicPr>
            <a:picLocks noChangeAspect="1"/>
          </p:cNvPicPr>
          <p:nvPr>
            <p:custDataLst>
              <p:tags r:id="rId3"/>
            </p:custDataLst>
          </p:nvPr>
        </p:nvPicPr>
        <p:blipFill>
          <a:blip r:embed="rId4"/>
          <a:stretch>
            <a:fillRect/>
          </a:stretch>
        </p:blipFill>
        <p:spPr>
          <a:xfrm>
            <a:off x="835660" y="862965"/>
            <a:ext cx="3434715" cy="2742565"/>
          </a:xfrm>
          <a:prstGeom prst="rect">
            <a:avLst/>
          </a:prstGeom>
        </p:spPr>
      </p:pic>
      <p:graphicFrame>
        <p:nvGraphicFramePr>
          <p:cNvPr id="7" name="表格 6"/>
          <p:cNvGraphicFramePr/>
          <p:nvPr>
            <p:custDataLst>
              <p:tags r:id="rId5"/>
            </p:custDataLst>
          </p:nvPr>
        </p:nvGraphicFramePr>
        <p:xfrm>
          <a:off x="407035" y="3814445"/>
          <a:ext cx="8345170" cy="2839085"/>
        </p:xfrm>
        <a:graphic>
          <a:graphicData uri="http://schemas.openxmlformats.org/drawingml/2006/table">
            <a:tbl>
              <a:tblPr firstRow="1" bandRow="1">
                <a:tableStyleId>{5C22544A-7EE6-4342-B048-85BDC9FD1C3A}</a:tableStyleId>
              </a:tblPr>
              <a:tblGrid>
                <a:gridCol w="648335"/>
                <a:gridCol w="2200910"/>
                <a:gridCol w="674370"/>
                <a:gridCol w="786765"/>
                <a:gridCol w="540385"/>
                <a:gridCol w="569595"/>
                <a:gridCol w="564515"/>
                <a:gridCol w="603250"/>
                <a:gridCol w="596900"/>
                <a:gridCol w="622935"/>
                <a:gridCol w="537210"/>
              </a:tblGrid>
              <a:tr h="574675">
                <a:tc>
                  <a:txBody>
                    <a:bodyPr/>
                    <a:p>
                      <a:pPr algn="ctr">
                        <a:buNone/>
                      </a:pPr>
                      <a:r>
                        <a:rPr lang="zh-CN" altLang="en-US" sz="1400">
                          <a:latin typeface="+mn-ea"/>
                        </a:rPr>
                        <a:t>步骤</a:t>
                      </a:r>
                      <a:endParaRPr lang="zh-CN" altLang="en-US" sz="1400">
                        <a:latin typeface="+mn-ea"/>
                      </a:endParaRPr>
                    </a:p>
                  </a:txBody>
                  <a:tcPr/>
                </a:tc>
                <a:tc>
                  <a:txBody>
                    <a:bodyPr/>
                    <a:p>
                      <a:pPr algn="ctr">
                        <a:buNone/>
                      </a:pPr>
                      <a:r>
                        <a:rPr lang="en-US" altLang="zh-CN" sz="1400">
                          <a:latin typeface="+mn-ea"/>
                        </a:rPr>
                        <a:t>S</a:t>
                      </a:r>
                      <a:endParaRPr lang="en-US" altLang="zh-CN" sz="1400">
                        <a:latin typeface="+mn-ea"/>
                      </a:endParaRPr>
                    </a:p>
                  </a:txBody>
                  <a:tcPr/>
                </a:tc>
                <a:tc>
                  <a:txBody>
                    <a:bodyPr/>
                    <a:p>
                      <a:pPr algn="ctr">
                        <a:buNone/>
                      </a:pPr>
                      <a:r>
                        <a:rPr lang="en-US" altLang="zh-CN" sz="1400">
                          <a:latin typeface="+mn-ea"/>
                        </a:rPr>
                        <a:t>W</a:t>
                      </a:r>
                      <a:endParaRPr lang="en-US" altLang="zh-CN" sz="1400">
                        <a:latin typeface="+mn-ea"/>
                      </a:endParaRPr>
                    </a:p>
                  </a:txBody>
                  <a:tcPr/>
                </a:tc>
                <a:tc>
                  <a:txBody>
                    <a:bodyPr/>
                    <a:p>
                      <a:pPr algn="ctr">
                        <a:buNone/>
                      </a:pPr>
                      <a:r>
                        <a:rPr lang="en-US" altLang="zh-CN" sz="1400">
                          <a:latin typeface="+mn-ea"/>
                        </a:rPr>
                        <a:t>D[1]</a:t>
                      </a:r>
                      <a:endParaRPr lang="en-US" altLang="zh-CN" sz="1400">
                        <a:latin typeface="+mn-ea"/>
                      </a:endParaRPr>
                    </a:p>
                  </a:txBody>
                  <a:tcPr/>
                </a:tc>
                <a:tc>
                  <a:txBody>
                    <a:bodyPr/>
                    <a:p>
                      <a:pPr algn="ctr">
                        <a:buNone/>
                      </a:pPr>
                      <a:r>
                        <a:rPr lang="en-US" altLang="zh-CN" sz="1400">
                          <a:latin typeface="+mn-ea"/>
                        </a:rPr>
                        <a:t>D[2]</a:t>
                      </a:r>
                      <a:endParaRPr lang="en-US" altLang="zh-CN" sz="1400">
                        <a:latin typeface="+mn-ea"/>
                      </a:endParaRPr>
                    </a:p>
                  </a:txBody>
                  <a:tcPr/>
                </a:tc>
                <a:tc>
                  <a:txBody>
                    <a:bodyPr/>
                    <a:p>
                      <a:pPr algn="ctr">
                        <a:buNone/>
                      </a:pPr>
                      <a:r>
                        <a:rPr lang="en-US" altLang="zh-CN" sz="1400">
                          <a:latin typeface="+mn-ea"/>
                        </a:rPr>
                        <a:t>D[3]</a:t>
                      </a:r>
                      <a:endParaRPr lang="en-US" altLang="zh-CN" sz="1400">
                        <a:latin typeface="+mn-ea"/>
                      </a:endParaRPr>
                    </a:p>
                  </a:txBody>
                  <a:tcPr/>
                </a:tc>
                <a:tc>
                  <a:txBody>
                    <a:bodyPr/>
                    <a:p>
                      <a:pPr algn="ctr">
                        <a:buNone/>
                      </a:pPr>
                      <a:r>
                        <a:rPr lang="en-US" altLang="zh-CN" sz="1400">
                          <a:latin typeface="+mn-ea"/>
                        </a:rPr>
                        <a:t>D[4]</a:t>
                      </a:r>
                      <a:endParaRPr lang="en-US" altLang="zh-CN" sz="1400">
                        <a:latin typeface="+mn-ea"/>
                      </a:endParaRPr>
                    </a:p>
                  </a:txBody>
                  <a:tcPr/>
                </a:tc>
                <a:tc>
                  <a:txBody>
                    <a:bodyPr/>
                    <a:p>
                      <a:pPr algn="ctr">
                        <a:buNone/>
                      </a:pPr>
                      <a:r>
                        <a:rPr lang="en-US" altLang="zh-CN" sz="1400">
                          <a:latin typeface="+mn-ea"/>
                        </a:rPr>
                        <a:t>P[1]</a:t>
                      </a:r>
                      <a:endParaRPr lang="en-US" altLang="zh-CN" sz="1400">
                        <a:latin typeface="+mn-ea"/>
                      </a:endParaRPr>
                    </a:p>
                  </a:txBody>
                  <a:tcPr/>
                </a:tc>
                <a:tc>
                  <a:txBody>
                    <a:bodyPr/>
                    <a:p>
                      <a:pPr algn="ctr">
                        <a:buNone/>
                      </a:pPr>
                      <a:r>
                        <a:rPr lang="en-US" altLang="zh-CN" sz="1400">
                          <a:latin typeface="+mn-ea"/>
                        </a:rPr>
                        <a:t>P[2]</a:t>
                      </a:r>
                      <a:endParaRPr lang="en-US" altLang="zh-CN" sz="1400">
                        <a:latin typeface="+mn-ea"/>
                      </a:endParaRPr>
                    </a:p>
                  </a:txBody>
                  <a:tcPr/>
                </a:tc>
                <a:tc>
                  <a:txBody>
                    <a:bodyPr/>
                    <a:p>
                      <a:pPr algn="ctr">
                        <a:buNone/>
                      </a:pPr>
                      <a:r>
                        <a:rPr lang="en-US" altLang="zh-CN" sz="1400">
                          <a:latin typeface="+mn-ea"/>
                        </a:rPr>
                        <a:t>P[3]</a:t>
                      </a:r>
                      <a:endParaRPr lang="en-US" altLang="zh-CN" sz="1400">
                        <a:latin typeface="+mn-ea"/>
                      </a:endParaRPr>
                    </a:p>
                  </a:txBody>
                  <a:tcPr/>
                </a:tc>
                <a:tc>
                  <a:txBody>
                    <a:bodyPr/>
                    <a:p>
                      <a:pPr algn="ctr">
                        <a:buNone/>
                      </a:pPr>
                      <a:r>
                        <a:rPr lang="en-US" altLang="zh-CN" sz="1400">
                          <a:latin typeface="+mn-ea"/>
                        </a:rPr>
                        <a:t>[4]</a:t>
                      </a:r>
                      <a:endParaRPr lang="en-US" altLang="zh-CN" sz="1400">
                        <a:latin typeface="+mn-ea"/>
                      </a:endParaRPr>
                    </a:p>
                  </a:txBody>
                  <a:tcPr/>
                </a:tc>
              </a:tr>
              <a:tr h="574675">
                <a:tc>
                  <a:txBody>
                    <a:bodyPr/>
                    <a:p>
                      <a:pPr algn="ctr">
                        <a:buNone/>
                      </a:pPr>
                      <a:r>
                        <a:rPr lang="zh-CN" altLang="en-US" sz="1400">
                          <a:latin typeface="+mn-ea"/>
                        </a:rPr>
                        <a:t>初态</a:t>
                      </a:r>
                      <a:endParaRPr lang="zh-CN" altLang="en-US" sz="1400">
                        <a:latin typeface="+mn-ea"/>
                      </a:endParaRPr>
                    </a:p>
                  </a:txBody>
                  <a:tcPr/>
                </a:tc>
                <a:tc>
                  <a:txBody>
                    <a:bodyPr/>
                    <a:p>
                      <a:pPr algn="ctr">
                        <a:buNone/>
                      </a:pPr>
                      <a:r>
                        <a:rPr lang="en-US" altLang="zh-CN" sz="1400">
                          <a:latin typeface="+mn-ea"/>
                        </a:rPr>
                        <a:t>{0}</a:t>
                      </a:r>
                      <a:endParaRPr lang="en-US" altLang="zh-CN" sz="1400">
                        <a:latin typeface="+mn-ea"/>
                      </a:endParaRPr>
                    </a:p>
                  </a:txBody>
                  <a:tcPr/>
                </a:tc>
                <a:tc>
                  <a:txBody>
                    <a:bodyPr/>
                    <a:p>
                      <a:pPr algn="ctr">
                        <a:buNone/>
                      </a:pPr>
                      <a:r>
                        <a:rPr lang="en-US" altLang="zh-CN" sz="1400">
                          <a:latin typeface="+mn-ea"/>
                        </a:rPr>
                        <a:t>-</a:t>
                      </a:r>
                      <a:endParaRPr lang="en-US" altLang="zh-CN" sz="1400">
                        <a:latin typeface="+mn-ea"/>
                      </a:endParaRPr>
                    </a:p>
                  </a:txBody>
                  <a:tcPr/>
                </a:tc>
                <a:tc>
                  <a:txBody>
                    <a:bodyPr/>
                    <a:p>
                      <a:pPr algn="ctr">
                        <a:buNone/>
                      </a:pPr>
                      <a:r>
                        <a:rPr lang="en-US" altLang="zh-CN" sz="1400">
                          <a:latin typeface="+mn-ea"/>
                        </a:rPr>
                        <a:t>10</a:t>
                      </a:r>
                      <a:endParaRPr lang="en-US" altLang="zh-CN" sz="1400">
                        <a:latin typeface="+mn-ea"/>
                      </a:endParaRPr>
                    </a:p>
                  </a:txBody>
                  <a:tcPr/>
                </a:tc>
                <a:tc>
                  <a:txBody>
                    <a:bodyPr/>
                    <a:p>
                      <a:pPr algn="ctr">
                        <a:buNone/>
                      </a:pPr>
                      <a:r>
                        <a:rPr lang="zh-CN" altLang="en-US" sz="1400">
                          <a:latin typeface="+mn-ea"/>
                        </a:rPr>
                        <a:t>∞</a:t>
                      </a:r>
                      <a:endParaRPr lang="zh-CN" altLang="en-US" sz="1400">
                        <a:latin typeface="+mn-ea"/>
                      </a:endParaRPr>
                    </a:p>
                  </a:txBody>
                  <a:tcPr/>
                </a:tc>
                <a:tc>
                  <a:txBody>
                    <a:bodyPr/>
                    <a:p>
                      <a:pPr algn="ctr">
                        <a:buNone/>
                      </a:pPr>
                      <a:r>
                        <a:rPr lang="zh-CN" altLang="en-US" sz="1400">
                          <a:latin typeface="+mn-ea"/>
                          <a:sym typeface="+mn-ea"/>
                        </a:rPr>
                        <a:t>∞</a:t>
                      </a:r>
                      <a:endParaRPr lang="zh-CN" altLang="en-US" sz="1400">
                        <a:latin typeface="+mn-ea"/>
                      </a:endParaRPr>
                    </a:p>
                  </a:txBody>
                  <a:tcPr/>
                </a:tc>
                <a:tc>
                  <a:txBody>
                    <a:bodyPr/>
                    <a:p>
                      <a:pPr algn="ctr">
                        <a:buNone/>
                      </a:pPr>
                      <a:r>
                        <a:rPr lang="en-US" altLang="zh-CN" sz="1400">
                          <a:latin typeface="+mn-ea"/>
                        </a:rPr>
                        <a:t>5</a:t>
                      </a:r>
                      <a:endParaRPr lang="en-US" altLang="zh-CN" sz="1400">
                        <a:latin typeface="+mn-ea"/>
                      </a:endParaRPr>
                    </a:p>
                  </a:txBody>
                  <a:tcPr/>
                </a:tc>
                <a:tc>
                  <a:txBody>
                    <a:bodyPr/>
                    <a:p>
                      <a:pPr algn="ctr">
                        <a:buNone/>
                      </a:pPr>
                      <a:r>
                        <a:rPr lang="en-US" altLang="zh-CN" sz="1400">
                          <a:latin typeface="+mn-ea"/>
                        </a:rPr>
                        <a:t>0</a:t>
                      </a:r>
                      <a:endParaRPr lang="en-US" altLang="zh-CN" sz="1400">
                        <a:latin typeface="+mn-ea"/>
                      </a:endParaRPr>
                    </a:p>
                  </a:txBody>
                  <a:tcPr/>
                </a:tc>
                <a:tc>
                  <a:txBody>
                    <a:bodyPr/>
                    <a:p>
                      <a:pPr algn="ctr">
                        <a:buNone/>
                      </a:pPr>
                      <a:r>
                        <a:rPr lang="zh-CN" altLang="en-US" sz="1400">
                          <a:latin typeface="+mn-ea"/>
                        </a:rPr>
                        <a:t>×</a:t>
                      </a:r>
                      <a:endParaRPr lang="zh-CN" altLang="en-US" sz="1400">
                        <a:latin typeface="+mn-ea"/>
                      </a:endParaRPr>
                    </a:p>
                  </a:txBody>
                  <a:tcPr/>
                </a:tc>
                <a:tc>
                  <a:txBody>
                    <a:bodyPr/>
                    <a:p>
                      <a:pPr algn="ctr">
                        <a:buNone/>
                      </a:pPr>
                      <a:r>
                        <a:rPr lang="zh-CN" altLang="en-US" sz="1400">
                          <a:latin typeface="+mn-ea"/>
                        </a:rPr>
                        <a:t>×</a:t>
                      </a:r>
                      <a:endParaRPr lang="zh-CN" altLang="en-US" sz="1400">
                        <a:latin typeface="+mn-ea"/>
                      </a:endParaRPr>
                    </a:p>
                  </a:txBody>
                  <a:tcPr/>
                </a:tc>
                <a:tc>
                  <a:txBody>
                    <a:bodyPr/>
                    <a:p>
                      <a:pPr algn="ctr">
                        <a:buNone/>
                      </a:pPr>
                      <a:r>
                        <a:rPr lang="en-US" altLang="zh-CN" sz="1400">
                          <a:latin typeface="+mn-ea"/>
                        </a:rPr>
                        <a:t>0</a:t>
                      </a:r>
                      <a:endParaRPr lang="en-US" altLang="zh-CN" sz="1400">
                        <a:latin typeface="+mn-ea"/>
                      </a:endParaRPr>
                    </a:p>
                  </a:txBody>
                  <a:tcPr/>
                </a:tc>
              </a:tr>
              <a:tr h="421640">
                <a:tc>
                  <a:txBody>
                    <a:bodyPr/>
                    <a:p>
                      <a:pPr algn="ctr">
                        <a:buNone/>
                      </a:pPr>
                      <a:r>
                        <a:rPr lang="en-US" altLang="zh-CN" sz="1400">
                          <a:latin typeface="+mn-ea"/>
                        </a:rPr>
                        <a:t>1</a:t>
                      </a:r>
                      <a:endParaRPr lang="en-US" altLang="zh-CN" sz="1400">
                        <a:latin typeface="+mn-ea"/>
                      </a:endParaRPr>
                    </a:p>
                  </a:txBody>
                  <a:tcPr/>
                </a:tc>
                <a:tc>
                  <a:txBody>
                    <a:bodyPr/>
                    <a:p>
                      <a:pPr algn="ctr">
                        <a:buNone/>
                      </a:pPr>
                      <a:r>
                        <a:rPr lang="en-US" altLang="zh-CN" sz="1400">
                          <a:latin typeface="+mn-ea"/>
                        </a:rPr>
                        <a:t>{0,4}</a:t>
                      </a:r>
                      <a:endParaRPr lang="en-US" altLang="zh-CN" sz="1400">
                        <a:latin typeface="+mn-ea"/>
                      </a:endParaRPr>
                    </a:p>
                  </a:txBody>
                  <a:tcPr/>
                </a:tc>
                <a:tc>
                  <a:txBody>
                    <a:bodyPr/>
                    <a:p>
                      <a:pPr algn="ctr">
                        <a:buNone/>
                      </a:pPr>
                      <a:r>
                        <a:rPr lang="en-US" altLang="zh-CN" sz="1400">
                          <a:latin typeface="+mn-ea"/>
                        </a:rPr>
                        <a:t>4</a:t>
                      </a:r>
                      <a:endParaRPr lang="en-US" altLang="zh-CN" sz="1400">
                        <a:latin typeface="+mn-ea"/>
                      </a:endParaRPr>
                    </a:p>
                  </a:txBody>
                  <a:tcPr/>
                </a:tc>
                <a:tc>
                  <a:txBody>
                    <a:bodyPr/>
                    <a:p>
                      <a:pPr algn="ctr">
                        <a:buNone/>
                      </a:pPr>
                      <a:r>
                        <a:rPr lang="en-US" altLang="zh-CN" sz="1400">
                          <a:latin typeface="+mn-ea"/>
                        </a:rPr>
                        <a:t>8</a:t>
                      </a:r>
                      <a:endParaRPr lang="en-US" altLang="zh-CN" sz="1400">
                        <a:latin typeface="+mn-ea"/>
                      </a:endParaRPr>
                    </a:p>
                  </a:txBody>
                  <a:tcPr/>
                </a:tc>
                <a:tc>
                  <a:txBody>
                    <a:bodyPr/>
                    <a:p>
                      <a:pPr algn="ctr">
                        <a:buNone/>
                      </a:pPr>
                      <a:r>
                        <a:rPr lang="en-US" altLang="zh-CN" sz="1400">
                          <a:latin typeface="+mn-ea"/>
                        </a:rPr>
                        <a:t>14</a:t>
                      </a:r>
                      <a:endParaRPr lang="en-US" altLang="zh-CN" sz="1400">
                        <a:latin typeface="+mn-ea"/>
                      </a:endParaRPr>
                    </a:p>
                  </a:txBody>
                  <a:tcPr/>
                </a:tc>
                <a:tc>
                  <a:txBody>
                    <a:bodyPr/>
                    <a:p>
                      <a:pPr algn="ctr">
                        <a:buNone/>
                      </a:pPr>
                      <a:r>
                        <a:rPr lang="en-US" altLang="zh-CN" sz="1400">
                          <a:latin typeface="+mn-ea"/>
                        </a:rPr>
                        <a:t>7</a:t>
                      </a:r>
                      <a:endParaRPr lang="en-US" altLang="zh-CN" sz="1400">
                        <a:latin typeface="+mn-ea"/>
                      </a:endParaRPr>
                    </a:p>
                  </a:txBody>
                  <a:tcPr/>
                </a:tc>
                <a:tc>
                  <a:txBody>
                    <a:bodyPr/>
                    <a:p>
                      <a:pPr algn="ctr">
                        <a:buNone/>
                      </a:pPr>
                      <a:r>
                        <a:rPr lang="en-US" altLang="zh-CN" sz="1400">
                          <a:latin typeface="+mn-ea"/>
                        </a:rPr>
                        <a:t>5</a:t>
                      </a:r>
                      <a:endParaRPr lang="en-US" altLang="zh-CN" sz="1400">
                        <a:latin typeface="+mn-ea"/>
                      </a:endParaRPr>
                    </a:p>
                  </a:txBody>
                  <a:tcPr/>
                </a:tc>
                <a:tc>
                  <a:txBody>
                    <a:bodyPr/>
                    <a:p>
                      <a:pPr algn="ctr">
                        <a:buNone/>
                      </a:pPr>
                      <a:r>
                        <a:rPr lang="en-US" altLang="zh-CN" sz="1400">
                          <a:latin typeface="+mn-ea"/>
                        </a:rPr>
                        <a:t>4</a:t>
                      </a:r>
                      <a:endParaRPr lang="en-US" altLang="zh-CN" sz="1400">
                        <a:latin typeface="+mn-ea"/>
                      </a:endParaRPr>
                    </a:p>
                  </a:txBody>
                  <a:tcPr/>
                </a:tc>
                <a:tc>
                  <a:txBody>
                    <a:bodyPr/>
                    <a:p>
                      <a:pPr algn="ctr">
                        <a:buNone/>
                      </a:pPr>
                      <a:r>
                        <a:rPr lang="en-US" altLang="zh-CN" sz="1400">
                          <a:latin typeface="+mn-ea"/>
                        </a:rPr>
                        <a:t>4</a:t>
                      </a:r>
                      <a:endParaRPr lang="en-US" altLang="zh-CN" sz="1400">
                        <a:latin typeface="+mn-ea"/>
                      </a:endParaRPr>
                    </a:p>
                  </a:txBody>
                  <a:tcPr/>
                </a:tc>
                <a:tc>
                  <a:txBody>
                    <a:bodyPr/>
                    <a:p>
                      <a:pPr algn="ctr">
                        <a:buNone/>
                      </a:pPr>
                      <a:r>
                        <a:rPr lang="en-US" altLang="zh-CN" sz="1400">
                          <a:latin typeface="+mn-ea"/>
                        </a:rPr>
                        <a:t>4</a:t>
                      </a:r>
                      <a:endParaRPr lang="en-US" altLang="zh-CN" sz="1400">
                        <a:latin typeface="+mn-ea"/>
                      </a:endParaRPr>
                    </a:p>
                  </a:txBody>
                  <a:tcPr/>
                </a:tc>
                <a:tc>
                  <a:txBody>
                    <a:bodyPr/>
                    <a:p>
                      <a:pPr algn="ctr">
                        <a:buNone/>
                      </a:pPr>
                      <a:r>
                        <a:rPr lang="en-US" altLang="zh-CN" sz="1400">
                          <a:latin typeface="+mn-ea"/>
                        </a:rPr>
                        <a:t>0</a:t>
                      </a:r>
                      <a:endParaRPr lang="en-US" altLang="zh-CN" sz="1400">
                        <a:latin typeface="+mn-ea"/>
                      </a:endParaRPr>
                    </a:p>
                  </a:txBody>
                  <a:tcPr/>
                </a:tc>
              </a:tr>
              <a:tr h="423545">
                <a:tc>
                  <a:txBody>
                    <a:bodyPr/>
                    <a:p>
                      <a:pPr algn="ctr">
                        <a:buNone/>
                      </a:pPr>
                      <a:r>
                        <a:rPr lang="en-US" altLang="zh-CN" sz="1400">
                          <a:latin typeface="+mn-ea"/>
                        </a:rPr>
                        <a:t>2</a:t>
                      </a:r>
                      <a:endParaRPr lang="en-US" altLang="zh-CN" sz="1400">
                        <a:latin typeface="+mn-ea"/>
                      </a:endParaRPr>
                    </a:p>
                  </a:txBody>
                  <a:tcPr/>
                </a:tc>
                <a:tc>
                  <a:txBody>
                    <a:bodyPr/>
                    <a:p>
                      <a:pPr algn="ctr">
                        <a:buNone/>
                      </a:pPr>
                      <a:r>
                        <a:rPr lang="en-US" altLang="zh-CN" sz="1400">
                          <a:latin typeface="+mn-ea"/>
                        </a:rPr>
                        <a:t>{0,3,4}</a:t>
                      </a:r>
                      <a:endParaRPr lang="en-US" altLang="zh-CN" sz="1400">
                        <a:latin typeface="+mn-ea"/>
                      </a:endParaRPr>
                    </a:p>
                  </a:txBody>
                  <a:tcPr/>
                </a:tc>
                <a:tc>
                  <a:txBody>
                    <a:bodyPr/>
                    <a:p>
                      <a:pPr algn="ctr">
                        <a:buNone/>
                      </a:pPr>
                      <a:r>
                        <a:rPr lang="en-US" altLang="zh-CN" sz="1400">
                          <a:latin typeface="+mn-ea"/>
                        </a:rPr>
                        <a:t>3</a:t>
                      </a:r>
                      <a:endParaRPr lang="en-US" altLang="zh-CN" sz="1400">
                        <a:latin typeface="+mn-ea"/>
                      </a:endParaRPr>
                    </a:p>
                  </a:txBody>
                  <a:tcPr/>
                </a:tc>
                <a:tc>
                  <a:txBody>
                    <a:bodyPr/>
                    <a:p>
                      <a:pPr algn="ctr">
                        <a:buNone/>
                      </a:pPr>
                      <a:r>
                        <a:rPr lang="en-US" altLang="zh-CN" sz="1400">
                          <a:latin typeface="+mn-ea"/>
                        </a:rPr>
                        <a:t>8</a:t>
                      </a:r>
                      <a:endParaRPr lang="en-US" altLang="zh-CN" sz="1400">
                        <a:latin typeface="+mn-ea"/>
                      </a:endParaRPr>
                    </a:p>
                  </a:txBody>
                  <a:tcPr/>
                </a:tc>
                <a:tc>
                  <a:txBody>
                    <a:bodyPr/>
                    <a:p>
                      <a:pPr algn="ctr">
                        <a:buNone/>
                      </a:pPr>
                      <a:r>
                        <a:rPr lang="en-US" altLang="zh-CN" sz="1400">
                          <a:latin typeface="+mn-ea"/>
                        </a:rPr>
                        <a:t>13</a:t>
                      </a:r>
                      <a:endParaRPr lang="en-US" altLang="zh-CN" sz="1400">
                        <a:latin typeface="+mn-ea"/>
                      </a:endParaRPr>
                    </a:p>
                  </a:txBody>
                  <a:tcPr/>
                </a:tc>
                <a:tc>
                  <a:txBody>
                    <a:bodyPr/>
                    <a:p>
                      <a:pPr algn="ctr">
                        <a:buNone/>
                      </a:pPr>
                      <a:r>
                        <a:rPr lang="en-US" altLang="zh-CN" sz="1400">
                          <a:latin typeface="+mn-ea"/>
                        </a:rPr>
                        <a:t>7</a:t>
                      </a:r>
                      <a:endParaRPr lang="en-US" altLang="zh-CN" sz="1400">
                        <a:latin typeface="+mn-ea"/>
                      </a:endParaRPr>
                    </a:p>
                  </a:txBody>
                  <a:tcPr/>
                </a:tc>
                <a:tc>
                  <a:txBody>
                    <a:bodyPr/>
                    <a:p>
                      <a:pPr algn="ctr">
                        <a:buNone/>
                      </a:pPr>
                      <a:r>
                        <a:rPr lang="en-US" altLang="zh-CN" sz="1400">
                          <a:latin typeface="+mn-ea"/>
                        </a:rPr>
                        <a:t>5</a:t>
                      </a:r>
                      <a:endParaRPr lang="en-US" altLang="zh-CN" sz="1400">
                        <a:latin typeface="+mn-ea"/>
                      </a:endParaRPr>
                    </a:p>
                  </a:txBody>
                  <a:tcPr/>
                </a:tc>
                <a:tc>
                  <a:txBody>
                    <a:bodyPr/>
                    <a:p>
                      <a:pPr algn="ctr">
                        <a:buNone/>
                      </a:pPr>
                      <a:r>
                        <a:rPr lang="en-US" altLang="zh-CN" sz="1400">
                          <a:latin typeface="+mn-ea"/>
                        </a:rPr>
                        <a:t>4</a:t>
                      </a:r>
                      <a:endParaRPr lang="en-US" altLang="zh-CN" sz="1400">
                        <a:latin typeface="+mn-ea"/>
                      </a:endParaRPr>
                    </a:p>
                  </a:txBody>
                  <a:tcPr/>
                </a:tc>
                <a:tc>
                  <a:txBody>
                    <a:bodyPr/>
                    <a:p>
                      <a:pPr algn="ctr">
                        <a:buNone/>
                      </a:pPr>
                      <a:r>
                        <a:rPr lang="en-US" altLang="zh-CN" sz="1400">
                          <a:latin typeface="+mn-ea"/>
                        </a:rPr>
                        <a:t>3</a:t>
                      </a:r>
                      <a:endParaRPr lang="en-US" altLang="zh-CN" sz="1400">
                        <a:latin typeface="+mn-ea"/>
                      </a:endParaRPr>
                    </a:p>
                  </a:txBody>
                  <a:tcPr/>
                </a:tc>
                <a:tc>
                  <a:txBody>
                    <a:bodyPr/>
                    <a:p>
                      <a:pPr algn="ctr">
                        <a:buNone/>
                      </a:pPr>
                      <a:r>
                        <a:rPr lang="en-US" altLang="zh-CN" sz="1400">
                          <a:latin typeface="+mn-ea"/>
                        </a:rPr>
                        <a:t>4</a:t>
                      </a:r>
                      <a:endParaRPr lang="en-US" altLang="zh-CN" sz="1400">
                        <a:latin typeface="+mn-ea"/>
                      </a:endParaRPr>
                    </a:p>
                  </a:txBody>
                  <a:tcPr/>
                </a:tc>
                <a:tc>
                  <a:txBody>
                    <a:bodyPr/>
                    <a:p>
                      <a:pPr algn="ctr">
                        <a:buNone/>
                      </a:pPr>
                      <a:r>
                        <a:rPr lang="en-US" altLang="zh-CN" sz="1400">
                          <a:latin typeface="+mn-ea"/>
                        </a:rPr>
                        <a:t>0</a:t>
                      </a:r>
                      <a:endParaRPr lang="en-US" altLang="zh-CN" sz="1400">
                        <a:latin typeface="+mn-ea"/>
                      </a:endParaRPr>
                    </a:p>
                  </a:txBody>
                  <a:tcPr/>
                </a:tc>
              </a:tr>
              <a:tr h="421640">
                <a:tc>
                  <a:txBody>
                    <a:bodyPr/>
                    <a:p>
                      <a:pPr algn="ctr">
                        <a:buNone/>
                      </a:pPr>
                      <a:r>
                        <a:rPr lang="en-US" altLang="zh-CN" sz="1400">
                          <a:latin typeface="+mn-ea"/>
                        </a:rPr>
                        <a:t>3</a:t>
                      </a:r>
                      <a:endParaRPr lang="en-US" altLang="zh-CN" sz="1400">
                        <a:latin typeface="+mn-ea"/>
                      </a:endParaRPr>
                    </a:p>
                  </a:txBody>
                  <a:tcPr/>
                </a:tc>
                <a:tc>
                  <a:txBody>
                    <a:bodyPr/>
                    <a:p>
                      <a:pPr algn="ctr">
                        <a:buNone/>
                      </a:pPr>
                      <a:r>
                        <a:rPr lang="en-US" altLang="zh-CN" sz="1400">
                          <a:latin typeface="+mn-ea"/>
                        </a:rPr>
                        <a:t>{0,1,3,4}</a:t>
                      </a:r>
                      <a:endParaRPr lang="en-US" altLang="zh-CN" sz="1400">
                        <a:latin typeface="+mn-ea"/>
                      </a:endParaRPr>
                    </a:p>
                  </a:txBody>
                  <a:tcPr/>
                </a:tc>
                <a:tc>
                  <a:txBody>
                    <a:bodyPr/>
                    <a:p>
                      <a:pPr algn="ctr">
                        <a:buNone/>
                      </a:pPr>
                      <a:r>
                        <a:rPr lang="en-US" altLang="zh-CN" sz="1400">
                          <a:latin typeface="+mn-ea"/>
                        </a:rPr>
                        <a:t>1</a:t>
                      </a:r>
                      <a:endParaRPr lang="en-US" altLang="zh-CN" sz="1400">
                        <a:latin typeface="+mn-ea"/>
                      </a:endParaRPr>
                    </a:p>
                  </a:txBody>
                  <a:tcPr/>
                </a:tc>
                <a:tc>
                  <a:txBody>
                    <a:bodyPr/>
                    <a:p>
                      <a:pPr algn="ctr">
                        <a:buNone/>
                      </a:pPr>
                      <a:r>
                        <a:rPr lang="en-US" altLang="zh-CN" sz="1400">
                          <a:latin typeface="+mn-ea"/>
                        </a:rPr>
                        <a:t>8</a:t>
                      </a:r>
                      <a:endParaRPr lang="en-US" altLang="zh-CN" sz="1400">
                        <a:latin typeface="+mn-ea"/>
                      </a:endParaRPr>
                    </a:p>
                  </a:txBody>
                  <a:tcPr/>
                </a:tc>
                <a:tc>
                  <a:txBody>
                    <a:bodyPr/>
                    <a:p>
                      <a:pPr algn="ctr">
                        <a:buNone/>
                      </a:pPr>
                      <a:r>
                        <a:rPr lang="en-US" altLang="zh-CN" sz="1400">
                          <a:latin typeface="+mn-ea"/>
                        </a:rPr>
                        <a:t>9</a:t>
                      </a:r>
                      <a:endParaRPr lang="en-US" altLang="zh-CN" sz="1400">
                        <a:latin typeface="+mn-ea"/>
                      </a:endParaRPr>
                    </a:p>
                  </a:txBody>
                  <a:tcPr/>
                </a:tc>
                <a:tc>
                  <a:txBody>
                    <a:bodyPr/>
                    <a:p>
                      <a:pPr algn="ctr">
                        <a:buNone/>
                      </a:pPr>
                      <a:r>
                        <a:rPr lang="en-US" altLang="zh-CN" sz="1400">
                          <a:latin typeface="+mn-ea"/>
                        </a:rPr>
                        <a:t>7</a:t>
                      </a:r>
                      <a:endParaRPr lang="en-US" altLang="zh-CN" sz="1400">
                        <a:latin typeface="+mn-ea"/>
                      </a:endParaRPr>
                    </a:p>
                  </a:txBody>
                  <a:tcPr/>
                </a:tc>
                <a:tc>
                  <a:txBody>
                    <a:bodyPr/>
                    <a:p>
                      <a:pPr algn="ctr">
                        <a:buNone/>
                      </a:pPr>
                      <a:r>
                        <a:rPr lang="en-US" altLang="zh-CN" sz="1400">
                          <a:latin typeface="+mn-ea"/>
                        </a:rPr>
                        <a:t>5</a:t>
                      </a:r>
                      <a:endParaRPr lang="en-US" altLang="zh-CN" sz="1400">
                        <a:latin typeface="+mn-ea"/>
                      </a:endParaRPr>
                    </a:p>
                  </a:txBody>
                  <a:tcPr/>
                </a:tc>
                <a:tc>
                  <a:txBody>
                    <a:bodyPr/>
                    <a:p>
                      <a:pPr algn="ctr">
                        <a:buNone/>
                      </a:pPr>
                      <a:r>
                        <a:rPr lang="en-US" altLang="zh-CN" sz="1400">
                          <a:latin typeface="+mn-ea"/>
                        </a:rPr>
                        <a:t>4</a:t>
                      </a:r>
                      <a:endParaRPr lang="en-US" altLang="zh-CN" sz="1400">
                        <a:latin typeface="+mn-ea"/>
                      </a:endParaRPr>
                    </a:p>
                  </a:txBody>
                  <a:tcPr/>
                </a:tc>
                <a:tc>
                  <a:txBody>
                    <a:bodyPr/>
                    <a:p>
                      <a:pPr algn="ctr">
                        <a:buNone/>
                      </a:pPr>
                      <a:r>
                        <a:rPr lang="en-US" altLang="zh-CN" sz="1400">
                          <a:latin typeface="+mn-ea"/>
                        </a:rPr>
                        <a:t>1</a:t>
                      </a:r>
                      <a:endParaRPr lang="en-US" altLang="zh-CN" sz="1400">
                        <a:latin typeface="+mn-ea"/>
                      </a:endParaRPr>
                    </a:p>
                  </a:txBody>
                  <a:tcPr/>
                </a:tc>
                <a:tc>
                  <a:txBody>
                    <a:bodyPr/>
                    <a:p>
                      <a:pPr algn="ctr">
                        <a:buNone/>
                      </a:pPr>
                      <a:r>
                        <a:rPr lang="en-US" altLang="zh-CN" sz="1400">
                          <a:latin typeface="+mn-ea"/>
                        </a:rPr>
                        <a:t>4</a:t>
                      </a:r>
                      <a:endParaRPr lang="en-US" altLang="zh-CN" sz="1400">
                        <a:latin typeface="+mn-ea"/>
                      </a:endParaRPr>
                    </a:p>
                  </a:txBody>
                  <a:tcPr/>
                </a:tc>
                <a:tc>
                  <a:txBody>
                    <a:bodyPr/>
                    <a:p>
                      <a:pPr algn="ctr">
                        <a:buNone/>
                      </a:pPr>
                      <a:r>
                        <a:rPr lang="en-US" altLang="zh-CN" sz="1400">
                          <a:latin typeface="+mn-ea"/>
                        </a:rPr>
                        <a:t>0</a:t>
                      </a:r>
                      <a:endParaRPr lang="en-US" altLang="zh-CN" sz="1400">
                        <a:latin typeface="+mn-ea"/>
                      </a:endParaRPr>
                    </a:p>
                  </a:txBody>
                  <a:tcPr/>
                </a:tc>
              </a:tr>
              <a:tr h="422910">
                <a:tc>
                  <a:txBody>
                    <a:bodyPr/>
                    <a:p>
                      <a:pPr algn="ctr">
                        <a:buNone/>
                      </a:pPr>
                      <a:r>
                        <a:rPr lang="en-US" altLang="zh-CN" sz="1400">
                          <a:latin typeface="+mn-ea"/>
                        </a:rPr>
                        <a:t>4</a:t>
                      </a:r>
                      <a:endParaRPr lang="en-US" altLang="zh-CN" sz="1400">
                        <a:latin typeface="+mn-ea"/>
                      </a:endParaRPr>
                    </a:p>
                  </a:txBody>
                  <a:tcPr/>
                </a:tc>
                <a:tc>
                  <a:txBody>
                    <a:bodyPr/>
                    <a:p>
                      <a:pPr algn="ctr">
                        <a:buNone/>
                      </a:pPr>
                      <a:r>
                        <a:rPr lang="en-US" altLang="zh-CN" sz="1400">
                          <a:latin typeface="+mn-ea"/>
                        </a:rPr>
                        <a:t>{0,1,2,3,4}</a:t>
                      </a:r>
                      <a:endParaRPr lang="en-US" altLang="zh-CN" sz="1400">
                        <a:latin typeface="+mn-ea"/>
                      </a:endParaRPr>
                    </a:p>
                  </a:txBody>
                  <a:tcPr/>
                </a:tc>
                <a:tc>
                  <a:txBody>
                    <a:bodyPr/>
                    <a:p>
                      <a:pPr algn="ctr">
                        <a:buNone/>
                      </a:pPr>
                      <a:r>
                        <a:rPr lang="en-US" altLang="zh-CN" sz="1400">
                          <a:latin typeface="+mn-ea"/>
                        </a:rPr>
                        <a:t>2</a:t>
                      </a:r>
                      <a:endParaRPr lang="en-US" altLang="zh-CN" sz="1400">
                        <a:latin typeface="+mn-ea"/>
                      </a:endParaRPr>
                    </a:p>
                  </a:txBody>
                  <a:tcPr/>
                </a:tc>
                <a:tc>
                  <a:txBody>
                    <a:bodyPr/>
                    <a:p>
                      <a:pPr algn="ctr">
                        <a:buNone/>
                      </a:pPr>
                      <a:r>
                        <a:rPr lang="en-US" altLang="zh-CN" sz="1400">
                          <a:latin typeface="+mn-ea"/>
                        </a:rPr>
                        <a:t>8</a:t>
                      </a:r>
                      <a:endParaRPr lang="en-US" altLang="zh-CN" sz="1400">
                        <a:latin typeface="+mn-ea"/>
                      </a:endParaRPr>
                    </a:p>
                  </a:txBody>
                  <a:tcPr/>
                </a:tc>
                <a:tc>
                  <a:txBody>
                    <a:bodyPr/>
                    <a:p>
                      <a:pPr algn="ctr">
                        <a:buNone/>
                      </a:pPr>
                      <a:r>
                        <a:rPr lang="en-US" altLang="zh-CN" sz="1400">
                          <a:latin typeface="+mn-ea"/>
                        </a:rPr>
                        <a:t>9</a:t>
                      </a:r>
                      <a:endParaRPr lang="en-US" altLang="zh-CN" sz="1400">
                        <a:latin typeface="+mn-ea"/>
                      </a:endParaRPr>
                    </a:p>
                  </a:txBody>
                  <a:tcPr/>
                </a:tc>
                <a:tc>
                  <a:txBody>
                    <a:bodyPr/>
                    <a:p>
                      <a:pPr algn="ctr">
                        <a:buNone/>
                      </a:pPr>
                      <a:r>
                        <a:rPr lang="en-US" altLang="zh-CN" sz="1400">
                          <a:latin typeface="+mn-ea"/>
                        </a:rPr>
                        <a:t>7</a:t>
                      </a:r>
                      <a:endParaRPr lang="en-US" altLang="zh-CN" sz="1400">
                        <a:latin typeface="+mn-ea"/>
                      </a:endParaRPr>
                    </a:p>
                  </a:txBody>
                  <a:tcPr/>
                </a:tc>
                <a:tc>
                  <a:txBody>
                    <a:bodyPr/>
                    <a:p>
                      <a:pPr algn="ctr">
                        <a:buNone/>
                      </a:pPr>
                      <a:r>
                        <a:rPr lang="en-US" altLang="zh-CN" sz="1400">
                          <a:latin typeface="+mn-ea"/>
                        </a:rPr>
                        <a:t>5</a:t>
                      </a:r>
                      <a:endParaRPr lang="en-US" altLang="zh-CN" sz="1400">
                        <a:latin typeface="+mn-ea"/>
                      </a:endParaRPr>
                    </a:p>
                  </a:txBody>
                  <a:tcPr/>
                </a:tc>
                <a:tc>
                  <a:txBody>
                    <a:bodyPr/>
                    <a:p>
                      <a:pPr algn="ctr">
                        <a:buNone/>
                      </a:pPr>
                      <a:r>
                        <a:rPr lang="en-US" altLang="zh-CN" sz="1400">
                          <a:latin typeface="+mn-ea"/>
                        </a:rPr>
                        <a:t>4</a:t>
                      </a:r>
                      <a:endParaRPr lang="en-US" altLang="zh-CN" sz="1400">
                        <a:latin typeface="+mn-ea"/>
                      </a:endParaRPr>
                    </a:p>
                  </a:txBody>
                  <a:tcPr/>
                </a:tc>
                <a:tc>
                  <a:txBody>
                    <a:bodyPr/>
                    <a:p>
                      <a:pPr algn="ctr">
                        <a:buNone/>
                      </a:pPr>
                      <a:r>
                        <a:rPr lang="en-US" altLang="zh-CN" sz="1400">
                          <a:latin typeface="+mn-ea"/>
                        </a:rPr>
                        <a:t>1</a:t>
                      </a:r>
                      <a:endParaRPr lang="en-US" altLang="zh-CN" sz="1400">
                        <a:latin typeface="+mn-ea"/>
                      </a:endParaRPr>
                    </a:p>
                  </a:txBody>
                  <a:tcPr/>
                </a:tc>
                <a:tc>
                  <a:txBody>
                    <a:bodyPr/>
                    <a:p>
                      <a:pPr algn="ctr">
                        <a:buNone/>
                      </a:pPr>
                      <a:r>
                        <a:rPr lang="en-US" altLang="zh-CN" sz="1400">
                          <a:latin typeface="+mn-ea"/>
                        </a:rPr>
                        <a:t>4</a:t>
                      </a:r>
                      <a:endParaRPr lang="en-US" altLang="zh-CN" sz="1400">
                        <a:latin typeface="+mn-ea"/>
                      </a:endParaRPr>
                    </a:p>
                  </a:txBody>
                  <a:tcPr/>
                </a:tc>
                <a:tc>
                  <a:txBody>
                    <a:bodyPr/>
                    <a:p>
                      <a:pPr algn="ctr">
                        <a:buNone/>
                      </a:pPr>
                      <a:r>
                        <a:rPr lang="en-US" altLang="zh-CN" sz="1400">
                          <a:latin typeface="+mn-ea"/>
                        </a:rPr>
                        <a:t>0</a:t>
                      </a:r>
                      <a:endParaRPr lang="en-US" altLang="zh-CN" sz="1400">
                        <a:latin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Dĳkstra算法</a:t>
            </a:r>
            <a:r>
              <a:rPr lang="en-US" altLang="zh-CN" sz="3300">
                <a:latin typeface="Arial" panose="020B0604020202020204" pitchFamily="34" charset="0"/>
                <a:sym typeface="+mn-ea"/>
              </a:rPr>
              <a:t>(</a:t>
            </a:r>
            <a:r>
              <a:rPr lang="zh-CN" altLang="en-US" sz="3300">
                <a:latin typeface="Arial" panose="020B0604020202020204" pitchFamily="34" charset="0"/>
                <a:sym typeface="+mn-ea"/>
              </a:rPr>
              <a:t>迪杰斯特拉算法</a:t>
            </a:r>
            <a:r>
              <a:rPr lang="en-US" altLang="zh-CN" sz="3300">
                <a:latin typeface="Arial" panose="020B0604020202020204" pitchFamily="34" charset="0"/>
                <a:sym typeface="+mn-ea"/>
              </a:rPr>
              <a:t>)</a:t>
            </a:r>
            <a:endParaRPr lang="zh-CN" sz="3300" baseline="0">
              <a:latin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166370" y="636905"/>
            <a:ext cx="9719945" cy="5840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Dĳkstra算法</a:t>
            </a:r>
            <a:r>
              <a:rPr lang="en-US" altLang="zh-CN" sz="3300">
                <a:latin typeface="Arial" panose="020B0604020202020204" pitchFamily="34" charset="0"/>
                <a:sym typeface="+mn-ea"/>
              </a:rPr>
              <a:t>(</a:t>
            </a:r>
            <a:r>
              <a:rPr lang="zh-CN" altLang="en-US" sz="3300">
                <a:latin typeface="Arial" panose="020B0604020202020204" pitchFamily="34" charset="0"/>
                <a:sym typeface="+mn-ea"/>
              </a:rPr>
              <a:t>迪杰斯特拉算法</a:t>
            </a:r>
            <a:r>
              <a:rPr lang="en-US" altLang="zh-CN" sz="3300">
                <a:latin typeface="Arial" panose="020B0604020202020204" pitchFamily="34" charset="0"/>
                <a:sym typeface="+mn-ea"/>
              </a:rPr>
              <a:t>)</a:t>
            </a:r>
            <a:endParaRPr lang="zh-CN" sz="3300" baseline="0">
              <a:latin typeface="Arial" panose="020B0604020202020204" pitchFamily="34" charset="0"/>
            </a:endParaRPr>
          </a:p>
        </p:txBody>
      </p:sp>
      <p:pic>
        <p:nvPicPr>
          <p:cNvPr id="2" name="图片 1"/>
          <p:cNvPicPr>
            <a:picLocks noChangeAspect="1"/>
          </p:cNvPicPr>
          <p:nvPr>
            <p:custDataLst>
              <p:tags r:id="rId2"/>
            </p:custDataLst>
          </p:nvPr>
        </p:nvPicPr>
        <p:blipFill>
          <a:blip r:embed="rId3"/>
          <a:stretch>
            <a:fillRect/>
          </a:stretch>
        </p:blipFill>
        <p:spPr>
          <a:xfrm>
            <a:off x="2974975" y="1179195"/>
            <a:ext cx="3589020" cy="2249805"/>
          </a:xfrm>
          <a:prstGeom prst="rect">
            <a:avLst/>
          </a:prstGeom>
        </p:spPr>
      </p:pic>
      <p:sp>
        <p:nvSpPr>
          <p:cNvPr id="5" name="文本框 4"/>
          <p:cNvSpPr txBox="1"/>
          <p:nvPr/>
        </p:nvSpPr>
        <p:spPr>
          <a:xfrm>
            <a:off x="2162810" y="4064000"/>
            <a:ext cx="4822825" cy="1476375"/>
          </a:xfrm>
          <a:prstGeom prst="rect">
            <a:avLst/>
          </a:prstGeom>
          <a:noFill/>
        </p:spPr>
        <p:txBody>
          <a:bodyPr wrap="square" rtlCol="0">
            <a:spAutoFit/>
          </a:bodyPr>
          <a:p>
            <a:r>
              <a:rPr lang="zh-CN" altLang="en-US" b="1">
                <a:solidFill>
                  <a:srgbClr val="FF0000"/>
                </a:solidFill>
                <a:highlight>
                  <a:srgbClr val="FFFF00"/>
                </a:highlight>
              </a:rPr>
              <a:t>迪杰斯特拉算法不适用于带负权值的图</a:t>
            </a:r>
            <a:endParaRPr lang="zh-CN" altLang="en-US" b="1">
              <a:solidFill>
                <a:srgbClr val="FF0000"/>
              </a:solidFill>
              <a:highlight>
                <a:srgbClr val="FFFF00"/>
              </a:highlight>
            </a:endParaRPr>
          </a:p>
          <a:p>
            <a:endParaRPr lang="zh-CN" altLang="en-US" b="1">
              <a:solidFill>
                <a:srgbClr val="FF0000"/>
              </a:solidFill>
              <a:highlight>
                <a:srgbClr val="FFFF00"/>
              </a:highlight>
            </a:endParaRPr>
          </a:p>
          <a:p>
            <a:r>
              <a:rPr lang="zh-CN" altLang="en-US" b="1">
                <a:solidFill>
                  <a:srgbClr val="FF0000"/>
                </a:solidFill>
                <a:highlight>
                  <a:srgbClr val="FFFF00"/>
                </a:highlight>
              </a:rPr>
              <a:t>意思就是我第一次已经把</a:t>
            </a:r>
            <a:r>
              <a:rPr lang="en-US" altLang="zh-CN" b="1">
                <a:solidFill>
                  <a:srgbClr val="FF0000"/>
                </a:solidFill>
                <a:highlight>
                  <a:srgbClr val="FFFF00"/>
                </a:highlight>
              </a:rPr>
              <a:t>vo-v2</a:t>
            </a:r>
            <a:r>
              <a:rPr lang="zh-CN" altLang="en-US" b="1">
                <a:solidFill>
                  <a:srgbClr val="FF0000"/>
                </a:solidFill>
                <a:highlight>
                  <a:srgbClr val="FFFF00"/>
                </a:highlight>
              </a:rPr>
              <a:t>作为最短路径更新了，下次找到</a:t>
            </a:r>
            <a:r>
              <a:rPr lang="en-US" altLang="zh-CN" b="1">
                <a:solidFill>
                  <a:srgbClr val="FF0000"/>
                </a:solidFill>
                <a:highlight>
                  <a:srgbClr val="FFFF00"/>
                </a:highlight>
              </a:rPr>
              <a:t>vo-v1-v2</a:t>
            </a:r>
            <a:r>
              <a:rPr lang="zh-CN" altLang="en-US" b="1">
                <a:solidFill>
                  <a:srgbClr val="FF0000"/>
                </a:solidFill>
                <a:highlight>
                  <a:srgbClr val="FFFF00"/>
                </a:highlight>
              </a:rPr>
              <a:t>，并不会对这个最短路径进行更新。</a:t>
            </a:r>
            <a:endParaRPr lang="zh-CN" altLang="en-US" b="1">
              <a:solidFill>
                <a:srgbClr val="FF0000"/>
              </a:solidFill>
              <a:highlight>
                <a:srgbClr val="FFFF00"/>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894080" y="47942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Floyd算法</a:t>
            </a:r>
            <a:r>
              <a:rPr lang="en-US" altLang="zh-CN" sz="3300" baseline="0">
                <a:latin typeface="Arial" panose="020B0604020202020204" pitchFamily="34" charset="0"/>
              </a:rPr>
              <a:t>(弗洛伊德</a:t>
            </a:r>
            <a:r>
              <a:rPr lang="zh-CN" altLang="en-US" sz="3300" baseline="0">
                <a:latin typeface="Arial" panose="020B0604020202020204" pitchFamily="34" charset="0"/>
              </a:rPr>
              <a:t>算法</a:t>
            </a:r>
            <a:r>
              <a:rPr lang="en-US" altLang="zh-CN" sz="3300" baseline="0">
                <a:latin typeface="Arial" panose="020B0604020202020204" pitchFamily="34" charset="0"/>
              </a:rPr>
              <a:t>)</a:t>
            </a:r>
            <a:endParaRPr lang="en-US" altLang="zh-CN" sz="3300" baseline="0">
              <a:latin typeface="Arial" panose="020B0604020202020204" pitchFamily="34" charset="0"/>
            </a:endParaRPr>
          </a:p>
        </p:txBody>
      </p:sp>
      <p:sp>
        <p:nvSpPr>
          <p:cNvPr id="3" name="文本框 2"/>
          <p:cNvSpPr txBox="1"/>
          <p:nvPr/>
        </p:nvSpPr>
        <p:spPr>
          <a:xfrm>
            <a:off x="1484630" y="1951990"/>
            <a:ext cx="8836025" cy="3512820"/>
          </a:xfrm>
          <a:prstGeom prst="rect">
            <a:avLst/>
          </a:prstGeom>
          <a:noFill/>
        </p:spPr>
        <p:txBody>
          <a:bodyPr wrap="square" rtlCol="0">
            <a:noAutofit/>
          </a:bodyPr>
          <a:p>
            <a:r>
              <a:rPr lang="zh-CN" altLang="en-US" sz="2400" b="1"/>
              <a:t>Floyd算法：求出每⼀对顶点之间的最短路径</a:t>
            </a:r>
            <a:endParaRPr lang="zh-CN" altLang="en-US" sz="2400" b="1"/>
          </a:p>
          <a:p>
            <a:endParaRPr lang="zh-CN" altLang="en-US" sz="2400" b="1"/>
          </a:p>
          <a:p>
            <a:r>
              <a:rPr lang="zh-CN" altLang="en-US" sz="2400" b="1"/>
              <a:t>使⽤动态规划思想，将问题的求解分为多个阶段</a:t>
            </a:r>
            <a:endParaRPr lang="zh-CN" altLang="en-US" sz="2400" b="1"/>
          </a:p>
          <a:p>
            <a:r>
              <a:rPr lang="zh-CN" altLang="en-US" sz="2400" b="1"/>
              <a:t>对于n个顶点的图G，求任意⼀对顶点 Vi —&gt; Vj 之间的最短路径可分为如下⼏个阶段：</a:t>
            </a:r>
            <a:endParaRPr lang="zh-CN" altLang="en-US" sz="2400" b="1"/>
          </a:p>
          <a:p>
            <a:r>
              <a:rPr lang="zh-CN" altLang="en-US" sz="2400" b="1"/>
              <a:t>#初始：不允许在其他顶点中转，最短路径是？</a:t>
            </a:r>
            <a:endParaRPr lang="zh-CN" altLang="en-US" sz="2400" b="1"/>
          </a:p>
          <a:p>
            <a:r>
              <a:rPr lang="zh-CN" altLang="en-US" sz="2400" b="1"/>
              <a:t>#0：若允许在 V0 中转，最短路径是？</a:t>
            </a:r>
            <a:endParaRPr lang="zh-CN" altLang="en-US" sz="2400" b="1"/>
          </a:p>
          <a:p>
            <a:r>
              <a:rPr lang="zh-CN" altLang="en-US" sz="2400" b="1"/>
              <a:t>#1：若允许在 V0、V1 中转，最短路径是？</a:t>
            </a:r>
            <a:endParaRPr lang="zh-CN" altLang="en-US" sz="2400" b="1"/>
          </a:p>
          <a:p>
            <a:r>
              <a:rPr lang="zh-CN" altLang="en-US" sz="2400" b="1"/>
              <a:t>#2：若允许在 V0、V1、V2 中转，最短路径是？</a:t>
            </a:r>
            <a:endParaRPr lang="zh-CN" altLang="en-US" sz="2400" b="1"/>
          </a:p>
          <a:p>
            <a:r>
              <a:rPr lang="zh-CN" altLang="en-US" sz="2400" b="1"/>
              <a:t>… </a:t>
            </a:r>
            <a:endParaRPr lang="zh-CN" altLang="en-US" sz="2400" b="1"/>
          </a:p>
          <a:p>
            <a:r>
              <a:rPr lang="zh-CN" altLang="en-US" sz="2400" b="1"/>
              <a:t>#n-1：若允许在 V0、V1、V2 …… Vn-1 中转，最短路径是？</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Floyd算法</a:t>
            </a:r>
            <a:r>
              <a:rPr lang="en-US" altLang="zh-CN" sz="3300" baseline="0">
                <a:latin typeface="Arial" panose="020B0604020202020204" pitchFamily="34" charset="0"/>
              </a:rPr>
              <a:t>(弗洛伊德</a:t>
            </a:r>
            <a:r>
              <a:rPr lang="zh-CN" altLang="en-US" sz="3300" baseline="0">
                <a:latin typeface="Arial" panose="020B0604020202020204" pitchFamily="34" charset="0"/>
              </a:rPr>
              <a:t>算法</a:t>
            </a:r>
            <a:r>
              <a:rPr lang="en-US" altLang="zh-CN" sz="3300" baseline="0">
                <a:latin typeface="Arial" panose="020B0604020202020204" pitchFamily="34" charset="0"/>
              </a:rPr>
              <a:t>)</a:t>
            </a:r>
            <a:endParaRPr lang="en-US" altLang="zh-CN" sz="3300" baseline="0">
              <a:latin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906145" y="1291590"/>
            <a:ext cx="10072370" cy="3420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877185" y="-317"/>
            <a:ext cx="4710113" cy="947737"/>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a:t>
            </a:r>
            <a:endParaRPr lang="zh-CN" altLang="zh-CN" sz="3300" baseline="0">
              <a:latin typeface="Arial" panose="020B0604020202020204" pitchFamily="34" charset="0"/>
            </a:endParaRPr>
          </a:p>
        </p:txBody>
      </p:sp>
      <p:sp>
        <p:nvSpPr>
          <p:cNvPr id="4" name="文本框 3"/>
          <p:cNvSpPr txBox="1"/>
          <p:nvPr>
            <p:custDataLst>
              <p:tags r:id="rId2"/>
            </p:custDataLst>
          </p:nvPr>
        </p:nvSpPr>
        <p:spPr>
          <a:xfrm>
            <a:off x="357505" y="423545"/>
            <a:ext cx="3048000" cy="368300"/>
          </a:xfrm>
          <a:prstGeom prst="rect">
            <a:avLst/>
          </a:prstGeom>
          <a:noFill/>
        </p:spPr>
        <p:txBody>
          <a:bodyPr wrap="square" rtlCol="0">
            <a:spAutoFit/>
          </a:bodyPr>
          <a:p>
            <a:r>
              <a:rPr lang="zh-CN" altLang="en-US"/>
              <a:t>连通图、强连通图</a:t>
            </a:r>
            <a:endParaRPr lang="zh-CN" altLang="en-US"/>
          </a:p>
        </p:txBody>
      </p:sp>
      <p:pic>
        <p:nvPicPr>
          <p:cNvPr id="6" name="图片 5"/>
          <p:cNvPicPr>
            <a:picLocks noChangeAspect="1"/>
          </p:cNvPicPr>
          <p:nvPr>
            <p:custDataLst>
              <p:tags r:id="rId3"/>
            </p:custDataLst>
          </p:nvPr>
        </p:nvPicPr>
        <p:blipFill>
          <a:blip r:embed="rId4"/>
          <a:stretch>
            <a:fillRect/>
          </a:stretch>
        </p:blipFill>
        <p:spPr>
          <a:xfrm>
            <a:off x="713105" y="1030605"/>
            <a:ext cx="2517140" cy="188785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5270500" y="1022350"/>
            <a:ext cx="3117850" cy="1802130"/>
          </a:xfrm>
          <a:prstGeom prst="rect">
            <a:avLst/>
          </a:prstGeom>
        </p:spPr>
      </p:pic>
      <p:sp>
        <p:nvSpPr>
          <p:cNvPr id="8" name="文本框 7"/>
          <p:cNvSpPr txBox="1"/>
          <p:nvPr/>
        </p:nvSpPr>
        <p:spPr>
          <a:xfrm>
            <a:off x="403225" y="3103880"/>
            <a:ext cx="3389630" cy="922020"/>
          </a:xfrm>
          <a:prstGeom prst="rect">
            <a:avLst/>
          </a:prstGeom>
          <a:noFill/>
        </p:spPr>
        <p:txBody>
          <a:bodyPr wrap="square" rtlCol="0">
            <a:spAutoFit/>
          </a:bodyPr>
          <a:p>
            <a:r>
              <a:rPr lang="zh-CN" altLang="en-US"/>
              <a:t>若图G中任意两个顶点都是连通的，则称图G为</a:t>
            </a:r>
            <a:r>
              <a:rPr lang="zh-CN" altLang="en-US">
                <a:solidFill>
                  <a:srgbClr val="FF0000"/>
                </a:solidFill>
              </a:rPr>
              <a:t>连通图</a:t>
            </a:r>
            <a:r>
              <a:rPr lang="zh-CN" altLang="en-US"/>
              <a:t>，否则称为</a:t>
            </a:r>
            <a:r>
              <a:rPr lang="zh-CN" altLang="en-US">
                <a:solidFill>
                  <a:srgbClr val="FF0000"/>
                </a:solidFill>
              </a:rPr>
              <a:t>非连通图</a:t>
            </a:r>
            <a:r>
              <a:rPr lang="zh-CN" altLang="en-US" sz="1400"/>
              <a:t>。</a:t>
            </a:r>
            <a:endParaRPr lang="zh-CN" altLang="en-US" sz="1400"/>
          </a:p>
        </p:txBody>
      </p:sp>
      <p:sp>
        <p:nvSpPr>
          <p:cNvPr id="9" name="文本框 8"/>
          <p:cNvSpPr txBox="1"/>
          <p:nvPr/>
        </p:nvSpPr>
        <p:spPr>
          <a:xfrm>
            <a:off x="403225" y="4130040"/>
            <a:ext cx="3343910" cy="2584450"/>
          </a:xfrm>
          <a:prstGeom prst="rect">
            <a:avLst/>
          </a:prstGeom>
          <a:noFill/>
        </p:spPr>
        <p:txBody>
          <a:bodyPr wrap="square" rtlCol="0">
            <a:spAutoFit/>
          </a:bodyPr>
          <a:p>
            <a:r>
              <a:rPr lang="zh-CN" altLang="en-US">
                <a:highlight>
                  <a:srgbClr val="FFFF00"/>
                </a:highlight>
              </a:rPr>
              <a:t>常见考点</a:t>
            </a:r>
            <a:r>
              <a:rPr lang="zh-CN" altLang="en-US"/>
              <a:t>：</a:t>
            </a:r>
            <a:endParaRPr lang="zh-CN" altLang="en-US"/>
          </a:p>
          <a:p>
            <a:r>
              <a:rPr lang="zh-CN" altLang="en-US"/>
              <a:t>对于n个顶点的无向图G，</a:t>
            </a:r>
            <a:endParaRPr lang="zh-CN" altLang="en-US"/>
          </a:p>
          <a:p>
            <a:r>
              <a:rPr lang="zh-CN" altLang="en-US"/>
              <a:t>若G是</a:t>
            </a:r>
            <a:r>
              <a:rPr lang="zh-CN" altLang="en-US">
                <a:highlight>
                  <a:srgbClr val="FFFF00"/>
                </a:highlight>
              </a:rPr>
              <a:t>连通图</a:t>
            </a:r>
            <a:r>
              <a:rPr lang="zh-CN" altLang="en-US"/>
              <a:t>，则</a:t>
            </a:r>
            <a:r>
              <a:rPr lang="zh-CN" altLang="en-US">
                <a:highlight>
                  <a:srgbClr val="FFFF00"/>
                </a:highlight>
              </a:rPr>
              <a:t>最少</a:t>
            </a:r>
            <a:r>
              <a:rPr lang="zh-CN" altLang="en-US"/>
              <a:t>有 n-1 条边</a:t>
            </a:r>
            <a:endParaRPr lang="zh-CN" altLang="en-US"/>
          </a:p>
          <a:p>
            <a:r>
              <a:rPr lang="zh-CN" altLang="en-US">
                <a:sym typeface="+mn-ea"/>
              </a:rPr>
              <a:t>若G是</a:t>
            </a:r>
            <a:r>
              <a:rPr lang="zh-CN" altLang="en-US">
                <a:highlight>
                  <a:srgbClr val="FFFF00"/>
                </a:highlight>
                <a:sym typeface="+mn-ea"/>
              </a:rPr>
              <a:t>连通图</a:t>
            </a:r>
            <a:r>
              <a:rPr lang="zh-CN" altLang="en-US">
                <a:sym typeface="+mn-ea"/>
              </a:rPr>
              <a:t>，则</a:t>
            </a:r>
            <a:r>
              <a:rPr lang="zh-CN" altLang="en-US">
                <a:highlight>
                  <a:srgbClr val="FFFF00"/>
                </a:highlight>
                <a:sym typeface="+mn-ea"/>
              </a:rPr>
              <a:t>最多</a:t>
            </a:r>
            <a:r>
              <a:rPr lang="zh-CN" altLang="en-US">
                <a:sym typeface="+mn-ea"/>
              </a:rPr>
              <a:t>有 </a:t>
            </a:r>
            <a:r>
              <a:rPr lang="en-US" altLang="zh-CN">
                <a:sym typeface="+mn-ea"/>
              </a:rPr>
              <a:t>C</a:t>
            </a:r>
            <a:r>
              <a:rPr lang="en-US" altLang="zh-CN" baseline="-25000">
                <a:sym typeface="+mn-ea"/>
              </a:rPr>
              <a:t>n</a:t>
            </a:r>
            <a:r>
              <a:rPr lang="en-US" altLang="zh-CN" baseline="30000">
                <a:sym typeface="+mn-ea"/>
              </a:rPr>
              <a:t>2</a:t>
            </a:r>
            <a:r>
              <a:rPr lang="zh-CN" altLang="en-US">
                <a:sym typeface="+mn-ea"/>
              </a:rPr>
              <a:t> 条边</a:t>
            </a:r>
            <a:endParaRPr lang="zh-CN" altLang="en-US"/>
          </a:p>
          <a:p>
            <a:endParaRPr lang="zh-CN" altLang="en-US"/>
          </a:p>
          <a:p>
            <a:r>
              <a:rPr lang="zh-CN" altLang="en-US"/>
              <a:t>若G是</a:t>
            </a:r>
            <a:r>
              <a:rPr lang="zh-CN" altLang="en-US">
                <a:highlight>
                  <a:srgbClr val="FFFF00"/>
                </a:highlight>
              </a:rPr>
              <a:t>非连通图</a:t>
            </a:r>
            <a:r>
              <a:rPr lang="zh-CN" altLang="en-US"/>
              <a:t>，则</a:t>
            </a:r>
            <a:r>
              <a:rPr lang="zh-CN" altLang="en-US">
                <a:highlight>
                  <a:srgbClr val="FFFF00"/>
                </a:highlight>
              </a:rPr>
              <a:t>最多</a:t>
            </a:r>
            <a:r>
              <a:rPr lang="zh-CN" altLang="en-US"/>
              <a:t>可能有</a:t>
            </a:r>
            <a:r>
              <a:rPr lang="en-US" altLang="zh-CN"/>
              <a:t>C</a:t>
            </a:r>
            <a:r>
              <a:rPr lang="en-US" altLang="zh-CN" baseline="-25000"/>
              <a:t>n-1</a:t>
            </a:r>
            <a:r>
              <a:rPr lang="en-US" altLang="zh-CN" baseline="30000"/>
              <a:t>2</a:t>
            </a:r>
            <a:r>
              <a:rPr lang="zh-CN" altLang="en-US"/>
              <a:t>条边</a:t>
            </a:r>
            <a:endParaRPr lang="zh-CN" altLang="en-US"/>
          </a:p>
        </p:txBody>
      </p:sp>
      <p:sp>
        <p:nvSpPr>
          <p:cNvPr id="11" name="文本框 10"/>
          <p:cNvSpPr txBox="1"/>
          <p:nvPr/>
        </p:nvSpPr>
        <p:spPr>
          <a:xfrm>
            <a:off x="5018405" y="3095625"/>
            <a:ext cx="3884930" cy="645160"/>
          </a:xfrm>
          <a:prstGeom prst="rect">
            <a:avLst/>
          </a:prstGeom>
          <a:noFill/>
        </p:spPr>
        <p:txBody>
          <a:bodyPr wrap="square" rtlCol="0">
            <a:spAutoFit/>
          </a:bodyPr>
          <a:p>
            <a:r>
              <a:rPr lang="zh-CN" altLang="en-US"/>
              <a:t>若图中任何一对顶点都是</a:t>
            </a:r>
            <a:r>
              <a:rPr lang="zh-CN" altLang="en-US">
                <a:solidFill>
                  <a:srgbClr val="FF0000"/>
                </a:solidFill>
              </a:rPr>
              <a:t>强连通</a:t>
            </a:r>
            <a:r>
              <a:rPr lang="zh-CN" altLang="en-US"/>
              <a:t>的，则称此图为</a:t>
            </a:r>
            <a:r>
              <a:rPr lang="zh-CN" altLang="en-US">
                <a:solidFill>
                  <a:srgbClr val="FF0000"/>
                </a:solidFill>
              </a:rPr>
              <a:t>强连通图</a:t>
            </a:r>
            <a:r>
              <a:rPr lang="zh-CN" altLang="en-US"/>
              <a:t>。</a:t>
            </a:r>
            <a:endParaRPr lang="zh-CN" altLang="en-US"/>
          </a:p>
        </p:txBody>
      </p:sp>
      <p:sp>
        <p:nvSpPr>
          <p:cNvPr id="12" name="文本框 11"/>
          <p:cNvSpPr txBox="1"/>
          <p:nvPr/>
        </p:nvSpPr>
        <p:spPr>
          <a:xfrm>
            <a:off x="5436870" y="4130040"/>
            <a:ext cx="3048000" cy="1198880"/>
          </a:xfrm>
          <a:prstGeom prst="rect">
            <a:avLst/>
          </a:prstGeom>
          <a:noFill/>
        </p:spPr>
        <p:txBody>
          <a:bodyPr wrap="square" rtlCol="0">
            <a:spAutoFit/>
          </a:bodyPr>
          <a:p>
            <a:r>
              <a:rPr lang="zh-CN" altLang="en-US">
                <a:highlight>
                  <a:srgbClr val="FFFF00"/>
                </a:highlight>
              </a:rPr>
              <a:t>常见考点</a:t>
            </a:r>
            <a:r>
              <a:rPr lang="zh-CN" altLang="en-US"/>
              <a:t>：</a:t>
            </a:r>
            <a:endParaRPr lang="zh-CN" altLang="en-US"/>
          </a:p>
          <a:p>
            <a:r>
              <a:rPr lang="zh-CN" altLang="en-US"/>
              <a:t>对于n个顶点的有向图G，若G是</a:t>
            </a:r>
            <a:r>
              <a:rPr lang="zh-CN" altLang="en-US">
                <a:highlight>
                  <a:srgbClr val="FFFF00"/>
                </a:highlight>
              </a:rPr>
              <a:t>强连通图</a:t>
            </a:r>
            <a:r>
              <a:rPr lang="zh-CN" altLang="en-US"/>
              <a:t>，则</a:t>
            </a:r>
            <a:r>
              <a:rPr lang="zh-CN" altLang="en-US">
                <a:highlight>
                  <a:srgbClr val="FFFF00"/>
                </a:highlight>
              </a:rPr>
              <a:t>最少</a:t>
            </a:r>
            <a:r>
              <a:rPr lang="zh-CN" altLang="en-US"/>
              <a:t>有 n 条边（形成回路）</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2"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Floyd算法</a:t>
            </a:r>
            <a:r>
              <a:rPr lang="en-US" altLang="zh-CN" sz="3300" baseline="0">
                <a:latin typeface="Arial" panose="020B0604020202020204" pitchFamily="34" charset="0"/>
              </a:rPr>
              <a:t>(弗洛伊德</a:t>
            </a:r>
            <a:r>
              <a:rPr lang="zh-CN" altLang="en-US" sz="3300" baseline="0">
                <a:latin typeface="Arial" panose="020B0604020202020204" pitchFamily="34" charset="0"/>
              </a:rPr>
              <a:t>算法</a:t>
            </a:r>
            <a:r>
              <a:rPr lang="en-US" altLang="zh-CN" sz="3300" baseline="0">
                <a:latin typeface="Arial" panose="020B0604020202020204" pitchFamily="34" charset="0"/>
              </a:rPr>
              <a:t>)</a:t>
            </a:r>
            <a:endParaRPr lang="en-US" altLang="zh-CN" sz="3300" baseline="0">
              <a:latin typeface="Arial" panose="020B0604020202020204" pitchFamily="34" charset="0"/>
            </a:endParaRPr>
          </a:p>
        </p:txBody>
      </p:sp>
      <p:pic>
        <p:nvPicPr>
          <p:cNvPr id="4" name="图片 3"/>
          <p:cNvPicPr>
            <a:picLocks noChangeAspect="1"/>
          </p:cNvPicPr>
          <p:nvPr>
            <p:custDataLst>
              <p:tags r:id="rId2"/>
            </p:custDataLst>
          </p:nvPr>
        </p:nvPicPr>
        <p:blipFill>
          <a:blip r:embed="rId3"/>
          <a:stretch>
            <a:fillRect/>
          </a:stretch>
        </p:blipFill>
        <p:spPr>
          <a:xfrm>
            <a:off x="5328285" y="1023620"/>
            <a:ext cx="5741670" cy="4368800"/>
          </a:xfrm>
          <a:prstGeom prst="rect">
            <a:avLst/>
          </a:prstGeom>
        </p:spPr>
      </p:pic>
      <p:pic>
        <p:nvPicPr>
          <p:cNvPr id="5" name="图片 4"/>
          <p:cNvPicPr>
            <a:picLocks noChangeAspect="1"/>
          </p:cNvPicPr>
          <p:nvPr>
            <p:custDataLst>
              <p:tags r:id="rId4"/>
            </p:custDataLst>
          </p:nvPr>
        </p:nvPicPr>
        <p:blipFill>
          <a:blip r:embed="rId5"/>
          <a:stretch>
            <a:fillRect/>
          </a:stretch>
        </p:blipFill>
        <p:spPr>
          <a:xfrm>
            <a:off x="629920" y="1195070"/>
            <a:ext cx="3831590" cy="33394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Floyd算法</a:t>
            </a:r>
            <a:r>
              <a:rPr lang="en-US" altLang="zh-CN" sz="3300" baseline="0">
                <a:latin typeface="Arial" panose="020B0604020202020204" pitchFamily="34" charset="0"/>
              </a:rPr>
              <a:t>(弗洛伊德</a:t>
            </a:r>
            <a:r>
              <a:rPr lang="zh-CN" altLang="en-US" sz="3300" baseline="0">
                <a:latin typeface="Arial" panose="020B0604020202020204" pitchFamily="34" charset="0"/>
              </a:rPr>
              <a:t>算法</a:t>
            </a:r>
            <a:r>
              <a:rPr lang="en-US" altLang="zh-CN" sz="3300" baseline="0">
                <a:latin typeface="Arial" panose="020B0604020202020204" pitchFamily="34" charset="0"/>
              </a:rPr>
              <a:t>)</a:t>
            </a:r>
            <a:endParaRPr lang="en-US" altLang="zh-CN" sz="3300" baseline="0">
              <a:latin typeface="Arial" panose="020B0604020202020204" pitchFamily="34" charset="0"/>
            </a:endParaRPr>
          </a:p>
        </p:txBody>
      </p:sp>
      <p:pic>
        <p:nvPicPr>
          <p:cNvPr id="5" name="图片 4"/>
          <p:cNvPicPr>
            <a:picLocks noChangeAspect="1"/>
          </p:cNvPicPr>
          <p:nvPr>
            <p:custDataLst>
              <p:tags r:id="rId2"/>
            </p:custDataLst>
          </p:nvPr>
        </p:nvPicPr>
        <p:blipFill>
          <a:blip r:embed="rId3"/>
          <a:stretch>
            <a:fillRect/>
          </a:stretch>
        </p:blipFill>
        <p:spPr>
          <a:xfrm>
            <a:off x="276225" y="1141730"/>
            <a:ext cx="3486785" cy="303911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4786630" y="496570"/>
            <a:ext cx="6958330" cy="52431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Floyd算法</a:t>
            </a:r>
            <a:r>
              <a:rPr lang="en-US" altLang="zh-CN" sz="3300" baseline="0">
                <a:latin typeface="Arial" panose="020B0604020202020204" pitchFamily="34" charset="0"/>
              </a:rPr>
              <a:t>(弗洛伊德</a:t>
            </a:r>
            <a:r>
              <a:rPr lang="zh-CN" altLang="en-US" sz="3300" baseline="0">
                <a:latin typeface="Arial" panose="020B0604020202020204" pitchFamily="34" charset="0"/>
              </a:rPr>
              <a:t>算法</a:t>
            </a:r>
            <a:r>
              <a:rPr lang="en-US" altLang="zh-CN" sz="3300" baseline="0">
                <a:latin typeface="Arial" panose="020B0604020202020204" pitchFamily="34" charset="0"/>
              </a:rPr>
              <a:t>)</a:t>
            </a:r>
            <a:endParaRPr lang="en-US" altLang="zh-CN" sz="3300" baseline="0">
              <a:latin typeface="Arial" panose="020B0604020202020204" pitchFamily="34" charset="0"/>
            </a:endParaRPr>
          </a:p>
        </p:txBody>
      </p:sp>
      <p:pic>
        <p:nvPicPr>
          <p:cNvPr id="5" name="图片 4"/>
          <p:cNvPicPr>
            <a:picLocks noChangeAspect="1"/>
          </p:cNvPicPr>
          <p:nvPr>
            <p:custDataLst>
              <p:tags r:id="rId2"/>
            </p:custDataLst>
          </p:nvPr>
        </p:nvPicPr>
        <p:blipFill>
          <a:blip r:embed="rId3"/>
          <a:stretch>
            <a:fillRect/>
          </a:stretch>
        </p:blipFill>
        <p:spPr>
          <a:xfrm>
            <a:off x="805815" y="1195070"/>
            <a:ext cx="3688715" cy="3215005"/>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5195570" y="790575"/>
            <a:ext cx="5656580" cy="3945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443355" y="0"/>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sz="3300" baseline="0">
                <a:latin typeface="Arial" panose="020B0604020202020204" pitchFamily="34" charset="0"/>
              </a:rPr>
              <a:t>有向⽆环图（DAG）</a:t>
            </a:r>
            <a:endParaRPr sz="3300" baseline="0">
              <a:latin typeface="Arial" panose="020B0604020202020204" pitchFamily="34" charset="0"/>
            </a:endParaRPr>
          </a:p>
        </p:txBody>
      </p:sp>
      <p:sp>
        <p:nvSpPr>
          <p:cNvPr id="2" name="文本框 1"/>
          <p:cNvSpPr txBox="1"/>
          <p:nvPr/>
        </p:nvSpPr>
        <p:spPr>
          <a:xfrm>
            <a:off x="600710" y="1276350"/>
            <a:ext cx="8427085" cy="645160"/>
          </a:xfrm>
          <a:prstGeom prst="rect">
            <a:avLst/>
          </a:prstGeom>
          <a:noFill/>
        </p:spPr>
        <p:txBody>
          <a:bodyPr wrap="square" rtlCol="0">
            <a:spAutoFit/>
          </a:bodyPr>
          <a:p>
            <a:r>
              <a:rPr lang="zh-CN" altLang="en-US">
                <a:solidFill>
                  <a:srgbClr val="FF0000"/>
                </a:solidFill>
              </a:rPr>
              <a:t>有向⽆环图</a:t>
            </a:r>
            <a:r>
              <a:rPr lang="zh-CN" altLang="en-US"/>
              <a:t>：若⼀个</a:t>
            </a:r>
            <a:r>
              <a:rPr lang="zh-CN" altLang="en-US">
                <a:solidFill>
                  <a:srgbClr val="FF0000"/>
                </a:solidFill>
              </a:rPr>
              <a:t>有向图</a:t>
            </a:r>
            <a:r>
              <a:rPr lang="zh-CN" altLang="en-US"/>
              <a:t>中</a:t>
            </a:r>
            <a:r>
              <a:rPr lang="zh-CN" altLang="en-US">
                <a:solidFill>
                  <a:srgbClr val="FF0000"/>
                </a:solidFill>
              </a:rPr>
              <a:t>不存在环</a:t>
            </a:r>
            <a:r>
              <a:rPr lang="zh-CN" altLang="en-US"/>
              <a:t>，则称为</a:t>
            </a:r>
            <a:r>
              <a:rPr lang="zh-CN" altLang="en-US">
                <a:solidFill>
                  <a:srgbClr val="FF0000"/>
                </a:solidFill>
              </a:rPr>
              <a:t>有向⽆环图</a:t>
            </a:r>
            <a:r>
              <a:rPr lang="zh-CN" altLang="en-US"/>
              <a:t>，简称</a:t>
            </a:r>
            <a:r>
              <a:rPr lang="zh-CN" altLang="en-US">
                <a:solidFill>
                  <a:srgbClr val="FF0000"/>
                </a:solidFill>
              </a:rPr>
              <a:t>DAG图</a:t>
            </a:r>
            <a:r>
              <a:rPr lang="zh-CN" altLang="en-US"/>
              <a:t>（Directed Acyclic Graph）</a:t>
            </a:r>
            <a:endParaRPr lang="zh-CN" altLang="en-US"/>
          </a:p>
        </p:txBody>
      </p:sp>
      <p:pic>
        <p:nvPicPr>
          <p:cNvPr id="4" name="图片 3"/>
          <p:cNvPicPr>
            <a:picLocks noChangeAspect="1"/>
          </p:cNvPicPr>
          <p:nvPr>
            <p:custDataLst>
              <p:tags r:id="rId2"/>
            </p:custDataLst>
          </p:nvPr>
        </p:nvPicPr>
        <p:blipFill>
          <a:blip r:embed="rId3"/>
          <a:stretch>
            <a:fillRect/>
          </a:stretch>
        </p:blipFill>
        <p:spPr>
          <a:xfrm>
            <a:off x="1625600" y="2479675"/>
            <a:ext cx="7548245" cy="3286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2649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sz="3300" baseline="0">
                <a:latin typeface="Arial" panose="020B0604020202020204" pitchFamily="34" charset="0"/>
              </a:rPr>
              <a:t>拓扑排序</a:t>
            </a:r>
            <a:endParaRPr sz="3300" baseline="0">
              <a:latin typeface="Arial" panose="020B0604020202020204" pitchFamily="34" charset="0"/>
            </a:endParaRPr>
          </a:p>
        </p:txBody>
      </p:sp>
      <p:sp>
        <p:nvSpPr>
          <p:cNvPr id="3" name="文本框 2"/>
          <p:cNvSpPr txBox="1"/>
          <p:nvPr/>
        </p:nvSpPr>
        <p:spPr>
          <a:xfrm>
            <a:off x="577215" y="1000125"/>
            <a:ext cx="8076565" cy="1014730"/>
          </a:xfrm>
          <a:prstGeom prst="rect">
            <a:avLst/>
          </a:prstGeom>
          <a:noFill/>
        </p:spPr>
        <p:txBody>
          <a:bodyPr wrap="square" rtlCol="0">
            <a:spAutoFit/>
          </a:bodyPr>
          <a:p>
            <a:r>
              <a:rPr lang="zh-CN" altLang="en-US" sz="2000">
                <a:solidFill>
                  <a:srgbClr val="FF0000"/>
                </a:solidFill>
              </a:rPr>
              <a:t>AOV⽹</a:t>
            </a:r>
            <a:r>
              <a:rPr lang="zh-CN" altLang="en-US" sz="2000"/>
              <a:t>(Activity On Vertex NetWork，⽤顶点表示活动的⽹)：</a:t>
            </a:r>
            <a:r>
              <a:rPr lang="zh-CN" altLang="en-US" sz="2000">
                <a:solidFill>
                  <a:srgbClr val="FF0000"/>
                </a:solidFill>
              </a:rPr>
              <a:t>⽤DAG图（有向⽆环图）表示⼀个⼯程</a:t>
            </a:r>
            <a:r>
              <a:rPr lang="zh-CN" altLang="en-US" sz="2000"/>
              <a:t>。顶点表示活动，有向边&lt;Vi, Vj&gt;表示活动Vi必须先于活动Vj进⾏。</a:t>
            </a:r>
            <a:endParaRPr lang="zh-CN" altLang="en-US" sz="2000"/>
          </a:p>
        </p:txBody>
      </p:sp>
      <p:pic>
        <p:nvPicPr>
          <p:cNvPr id="5" name="图片 4"/>
          <p:cNvPicPr>
            <a:picLocks noChangeAspect="1"/>
          </p:cNvPicPr>
          <p:nvPr>
            <p:custDataLst>
              <p:tags r:id="rId2"/>
            </p:custDataLst>
          </p:nvPr>
        </p:nvPicPr>
        <p:blipFill>
          <a:blip r:embed="rId3"/>
          <a:stretch>
            <a:fillRect/>
          </a:stretch>
        </p:blipFill>
        <p:spPr>
          <a:xfrm>
            <a:off x="1784985" y="2510155"/>
            <a:ext cx="5661025" cy="3425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167765"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sz="3300" baseline="0">
                <a:latin typeface="Arial" panose="020B0604020202020204" pitchFamily="34" charset="0"/>
              </a:rPr>
              <a:t>拓扑排序</a:t>
            </a:r>
            <a:endParaRPr sz="3300" baseline="0">
              <a:latin typeface="Arial" panose="020B0604020202020204" pitchFamily="34" charset="0"/>
            </a:endParaRPr>
          </a:p>
        </p:txBody>
      </p:sp>
      <p:pic>
        <p:nvPicPr>
          <p:cNvPr id="5" name="图片 4"/>
          <p:cNvPicPr>
            <a:picLocks noChangeAspect="1"/>
          </p:cNvPicPr>
          <p:nvPr>
            <p:custDataLst>
              <p:tags r:id="rId2"/>
            </p:custDataLst>
          </p:nvPr>
        </p:nvPicPr>
        <p:blipFill>
          <a:blip r:embed="rId3"/>
          <a:stretch>
            <a:fillRect/>
          </a:stretch>
        </p:blipFill>
        <p:spPr>
          <a:xfrm>
            <a:off x="553085" y="1120140"/>
            <a:ext cx="5073650" cy="3070225"/>
          </a:xfrm>
          <a:prstGeom prst="rect">
            <a:avLst/>
          </a:prstGeom>
        </p:spPr>
      </p:pic>
      <p:sp>
        <p:nvSpPr>
          <p:cNvPr id="4" name="文本框 3"/>
          <p:cNvSpPr txBox="1"/>
          <p:nvPr/>
        </p:nvSpPr>
        <p:spPr>
          <a:xfrm>
            <a:off x="6370320" y="1029335"/>
            <a:ext cx="4451350" cy="4267200"/>
          </a:xfrm>
          <a:prstGeom prst="rect">
            <a:avLst/>
          </a:prstGeom>
          <a:noFill/>
        </p:spPr>
        <p:txBody>
          <a:bodyPr wrap="square" rtlCol="0">
            <a:noAutofit/>
          </a:bodyPr>
          <a:p>
            <a:r>
              <a:rPr lang="zh-CN" altLang="en-US" b="1">
                <a:solidFill>
                  <a:srgbClr val="FF0000"/>
                </a:solidFill>
              </a:rPr>
              <a:t>拓扑排序</a:t>
            </a:r>
            <a:r>
              <a:rPr lang="zh-CN" altLang="en-US" b="1"/>
              <a:t>：在图论中，由⼀个</a:t>
            </a:r>
            <a:r>
              <a:rPr lang="zh-CN" altLang="en-US" b="1">
                <a:solidFill>
                  <a:srgbClr val="FF0000"/>
                </a:solidFill>
              </a:rPr>
              <a:t>有向⽆环图</a:t>
            </a:r>
            <a:r>
              <a:rPr lang="zh-CN" altLang="en-US" b="1"/>
              <a:t>的顶点组成的序列，当且仅当满⾜下列条件时，称为该图的⼀个拓扑排序：</a:t>
            </a:r>
            <a:endParaRPr lang="zh-CN" altLang="en-US" b="1"/>
          </a:p>
          <a:p>
            <a:r>
              <a:rPr lang="zh-CN" altLang="en-US" b="1"/>
              <a:t>① 每个顶点出现且只出现⼀次。</a:t>
            </a:r>
            <a:endParaRPr lang="zh-CN" altLang="en-US" b="1"/>
          </a:p>
          <a:p>
            <a:r>
              <a:rPr lang="zh-CN" altLang="en-US" b="1"/>
              <a:t>② 若顶点A在序列中排在顶点B的前⾯，则在图中不存在从顶点B到顶点A的路径。</a:t>
            </a:r>
            <a:endParaRPr lang="zh-CN" altLang="en-US" b="1"/>
          </a:p>
          <a:p>
            <a:endParaRPr lang="zh-CN" altLang="en-US" b="1"/>
          </a:p>
          <a:p>
            <a:r>
              <a:rPr lang="zh-CN" altLang="en-US" b="1"/>
              <a:t>或定义为：拓扑排序是对有向⽆环图的顶点的⼀种排序，它使得若存在⼀条从顶点A到顶点B的路径，则在排序中顶点B出现在顶点A的后⾯。每个AOV⽹都有⼀个或多个拓扑排序序列。</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450340" y="0"/>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sz="3300" baseline="0">
                <a:latin typeface="Arial" panose="020B0604020202020204" pitchFamily="34" charset="0"/>
              </a:rPr>
              <a:t>拓扑排序</a:t>
            </a:r>
            <a:endParaRPr sz="3300" baseline="0">
              <a:latin typeface="Arial" panose="020B0604020202020204" pitchFamily="34" charset="0"/>
            </a:endParaRPr>
          </a:p>
        </p:txBody>
      </p:sp>
      <p:pic>
        <p:nvPicPr>
          <p:cNvPr id="5" name="图片 4"/>
          <p:cNvPicPr>
            <a:picLocks noChangeAspect="1"/>
          </p:cNvPicPr>
          <p:nvPr>
            <p:custDataLst>
              <p:tags r:id="rId2"/>
            </p:custDataLst>
          </p:nvPr>
        </p:nvPicPr>
        <p:blipFill>
          <a:blip r:embed="rId3"/>
          <a:stretch>
            <a:fillRect/>
          </a:stretch>
        </p:blipFill>
        <p:spPr>
          <a:xfrm>
            <a:off x="131445" y="1098550"/>
            <a:ext cx="5334635" cy="3228340"/>
          </a:xfrm>
          <a:prstGeom prst="rect">
            <a:avLst/>
          </a:prstGeom>
        </p:spPr>
      </p:pic>
      <p:sp>
        <p:nvSpPr>
          <p:cNvPr id="2" name="文本框 1"/>
          <p:cNvSpPr txBox="1"/>
          <p:nvPr/>
        </p:nvSpPr>
        <p:spPr>
          <a:xfrm>
            <a:off x="6611620" y="1530350"/>
            <a:ext cx="5135245" cy="2306955"/>
          </a:xfrm>
          <a:prstGeom prst="rect">
            <a:avLst/>
          </a:prstGeom>
          <a:noFill/>
        </p:spPr>
        <p:txBody>
          <a:bodyPr wrap="square" rtlCol="0">
            <a:spAutoFit/>
          </a:bodyPr>
          <a:p>
            <a:r>
              <a:rPr lang="zh-CN" altLang="en-US" b="1"/>
              <a:t>拓扑排序的实现：</a:t>
            </a:r>
            <a:endParaRPr lang="zh-CN" altLang="en-US" b="1"/>
          </a:p>
          <a:p>
            <a:r>
              <a:rPr lang="zh-CN" altLang="en-US" b="1"/>
              <a:t>① 从AOV⽹中选择⼀个没有前驱（</a:t>
            </a:r>
            <a:r>
              <a:rPr lang="zh-CN" altLang="en-US" b="1">
                <a:solidFill>
                  <a:srgbClr val="FF0000"/>
                </a:solidFill>
              </a:rPr>
              <a:t>⼊度为0</a:t>
            </a:r>
            <a:r>
              <a:rPr lang="zh-CN" altLang="en-US" b="1"/>
              <a:t>）的顶点并输出。</a:t>
            </a:r>
            <a:endParaRPr lang="zh-CN" altLang="en-US" b="1"/>
          </a:p>
          <a:p>
            <a:endParaRPr lang="zh-CN" altLang="en-US" b="1"/>
          </a:p>
          <a:p>
            <a:r>
              <a:rPr lang="zh-CN" altLang="en-US" b="1"/>
              <a:t>② 从⽹中删除该顶点和所有以它为起点的有向边。</a:t>
            </a:r>
            <a:endParaRPr lang="zh-CN" altLang="en-US" b="1"/>
          </a:p>
          <a:p>
            <a:endParaRPr lang="zh-CN" altLang="en-US" b="1"/>
          </a:p>
          <a:p>
            <a:r>
              <a:rPr lang="zh-CN" altLang="en-US" b="1"/>
              <a:t>③ 重复①和②直到当前的</a:t>
            </a:r>
            <a:r>
              <a:rPr lang="zh-CN" altLang="en-US" b="1">
                <a:solidFill>
                  <a:srgbClr val="FF0000"/>
                </a:solidFill>
              </a:rPr>
              <a:t>AOV⽹为空</a:t>
            </a:r>
            <a:r>
              <a:rPr lang="zh-CN" altLang="en-US" b="1"/>
              <a:t>或</a:t>
            </a:r>
            <a:r>
              <a:rPr lang="zh-CN" altLang="en-US" b="1">
                <a:solidFill>
                  <a:srgbClr val="FF0000"/>
                </a:solidFill>
              </a:rPr>
              <a:t>当前⽹中不存在⽆前驱的顶点为⽌</a:t>
            </a:r>
            <a:r>
              <a:rPr lang="zh-CN" altLang="en-US" b="1"/>
              <a:t>。</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pic>
        <p:nvPicPr>
          <p:cNvPr id="2" name="图片 1"/>
          <p:cNvPicPr>
            <a:picLocks noChangeAspect="1"/>
          </p:cNvPicPr>
          <p:nvPr/>
        </p:nvPicPr>
        <p:blipFill>
          <a:blip r:embed="rId1"/>
          <a:stretch>
            <a:fillRect/>
          </a:stretch>
        </p:blipFill>
        <p:spPr>
          <a:xfrm>
            <a:off x="447675" y="390525"/>
            <a:ext cx="10869295" cy="5847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62505" y="0"/>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sz="3300" baseline="0">
                <a:latin typeface="Arial" panose="020B0604020202020204" pitchFamily="34" charset="0"/>
              </a:rPr>
              <a:t>关键路径</a:t>
            </a:r>
            <a:endParaRPr sz="3300" baseline="0">
              <a:latin typeface="Arial" panose="020B0604020202020204" pitchFamily="34" charset="0"/>
            </a:endParaRPr>
          </a:p>
        </p:txBody>
      </p:sp>
      <p:sp>
        <p:nvSpPr>
          <p:cNvPr id="3" name="文本框 2"/>
          <p:cNvSpPr txBox="1"/>
          <p:nvPr/>
        </p:nvSpPr>
        <p:spPr>
          <a:xfrm>
            <a:off x="726440" y="641350"/>
            <a:ext cx="902970" cy="368300"/>
          </a:xfrm>
          <a:prstGeom prst="rect">
            <a:avLst/>
          </a:prstGeom>
          <a:noFill/>
        </p:spPr>
        <p:txBody>
          <a:bodyPr wrap="square" rtlCol="0">
            <a:spAutoFit/>
          </a:bodyPr>
          <a:p>
            <a:r>
              <a:rPr lang="zh-CN" altLang="en-US"/>
              <a:t>AOE⽹</a:t>
            </a:r>
            <a:endParaRPr lang="zh-CN" altLang="en-US"/>
          </a:p>
        </p:txBody>
      </p:sp>
      <p:sp>
        <p:nvSpPr>
          <p:cNvPr id="4" name="文本框 3"/>
          <p:cNvSpPr txBox="1"/>
          <p:nvPr/>
        </p:nvSpPr>
        <p:spPr>
          <a:xfrm>
            <a:off x="509270" y="1082675"/>
            <a:ext cx="8181975" cy="922020"/>
          </a:xfrm>
          <a:prstGeom prst="rect">
            <a:avLst/>
          </a:prstGeom>
          <a:noFill/>
        </p:spPr>
        <p:txBody>
          <a:bodyPr wrap="square" rtlCol="0">
            <a:spAutoFit/>
          </a:bodyPr>
          <a:p>
            <a:r>
              <a:rPr lang="zh-CN" altLang="en-US" b="1"/>
              <a:t>在带权有向图中，以</a:t>
            </a:r>
            <a:r>
              <a:rPr lang="zh-CN" altLang="en-US" b="1">
                <a:solidFill>
                  <a:srgbClr val="FF0000"/>
                </a:solidFill>
              </a:rPr>
              <a:t>顶点表示事件，以有向边表示活动</a:t>
            </a:r>
            <a:r>
              <a:rPr lang="zh-CN" altLang="en-US" b="1"/>
              <a:t>，以</a:t>
            </a:r>
            <a:r>
              <a:rPr lang="zh-CN" altLang="en-US" b="1">
                <a:solidFill>
                  <a:srgbClr val="FF0000"/>
                </a:solidFill>
              </a:rPr>
              <a:t>边上的权值表示完成该活动的开销</a:t>
            </a:r>
            <a:r>
              <a:rPr lang="zh-CN" altLang="en-US" b="1"/>
              <a:t>（如完成活动所需的时间），称之为⽤边表示活动的⽹络，简称</a:t>
            </a:r>
            <a:r>
              <a:rPr lang="zh-CN" altLang="en-US" b="1">
                <a:solidFill>
                  <a:srgbClr val="FF0000"/>
                </a:solidFill>
              </a:rPr>
              <a:t>AOE⽹</a:t>
            </a:r>
            <a:r>
              <a:rPr lang="zh-CN" altLang="en-US" b="1"/>
              <a:t> (Activity On Edge NetWork)。</a:t>
            </a:r>
            <a:endParaRPr lang="zh-CN" altLang="en-US" b="1"/>
          </a:p>
        </p:txBody>
      </p:sp>
      <p:pic>
        <p:nvPicPr>
          <p:cNvPr id="6" name="图片 5"/>
          <p:cNvPicPr>
            <a:picLocks noChangeAspect="1"/>
          </p:cNvPicPr>
          <p:nvPr>
            <p:custDataLst>
              <p:tags r:id="rId2"/>
            </p:custDataLst>
          </p:nvPr>
        </p:nvPicPr>
        <p:blipFill>
          <a:blip r:embed="rId3"/>
          <a:stretch>
            <a:fillRect/>
          </a:stretch>
        </p:blipFill>
        <p:spPr>
          <a:xfrm>
            <a:off x="1629410" y="3292475"/>
            <a:ext cx="8512810" cy="2970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1406525" y="0"/>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sz="3300" baseline="0">
                <a:latin typeface="Arial" panose="020B0604020202020204" pitchFamily="34" charset="0"/>
              </a:rPr>
              <a:t>关键路径</a:t>
            </a:r>
            <a:endParaRPr sz="3300" baseline="0">
              <a:latin typeface="Arial" panose="020B0604020202020204" pitchFamily="34" charset="0"/>
            </a:endParaRPr>
          </a:p>
        </p:txBody>
      </p:sp>
      <p:sp>
        <p:nvSpPr>
          <p:cNvPr id="3" name="文本框 2"/>
          <p:cNvSpPr txBox="1"/>
          <p:nvPr/>
        </p:nvSpPr>
        <p:spPr>
          <a:xfrm>
            <a:off x="725170" y="588010"/>
            <a:ext cx="902970" cy="368300"/>
          </a:xfrm>
          <a:prstGeom prst="rect">
            <a:avLst/>
          </a:prstGeom>
          <a:noFill/>
        </p:spPr>
        <p:txBody>
          <a:bodyPr wrap="square" rtlCol="0">
            <a:spAutoFit/>
          </a:bodyPr>
          <a:p>
            <a:r>
              <a:rPr lang="zh-CN" altLang="en-US"/>
              <a:t>AOE⽹</a:t>
            </a:r>
            <a:endParaRPr lang="zh-CN" altLang="en-US"/>
          </a:p>
        </p:txBody>
      </p:sp>
      <p:sp>
        <p:nvSpPr>
          <p:cNvPr id="4" name="文本框 3"/>
          <p:cNvSpPr txBox="1"/>
          <p:nvPr/>
        </p:nvSpPr>
        <p:spPr>
          <a:xfrm>
            <a:off x="509270" y="1082675"/>
            <a:ext cx="8181975" cy="922020"/>
          </a:xfrm>
          <a:prstGeom prst="rect">
            <a:avLst/>
          </a:prstGeom>
          <a:noFill/>
        </p:spPr>
        <p:txBody>
          <a:bodyPr wrap="square" rtlCol="0">
            <a:spAutoFit/>
          </a:bodyPr>
          <a:p>
            <a:r>
              <a:rPr lang="zh-CN" altLang="en-US" b="1"/>
              <a:t>在带权有向图中，以</a:t>
            </a:r>
            <a:r>
              <a:rPr lang="zh-CN" altLang="en-US" b="1">
                <a:solidFill>
                  <a:srgbClr val="FF0000"/>
                </a:solidFill>
              </a:rPr>
              <a:t>顶点表示事件，以有向边表示活动</a:t>
            </a:r>
            <a:r>
              <a:rPr lang="zh-CN" altLang="en-US" b="1"/>
              <a:t>，以</a:t>
            </a:r>
            <a:r>
              <a:rPr lang="zh-CN" altLang="en-US" b="1">
                <a:solidFill>
                  <a:srgbClr val="FF0000"/>
                </a:solidFill>
              </a:rPr>
              <a:t>边上的权值表示完成该活动的开销</a:t>
            </a:r>
            <a:r>
              <a:rPr lang="zh-CN" altLang="en-US" b="1"/>
              <a:t>（如完成活动所需的时间），称之为⽤边表示活动的⽹络，简称</a:t>
            </a:r>
            <a:r>
              <a:rPr lang="zh-CN" altLang="en-US" b="1">
                <a:solidFill>
                  <a:srgbClr val="FF0000"/>
                </a:solidFill>
              </a:rPr>
              <a:t>AOE⽹</a:t>
            </a:r>
            <a:r>
              <a:rPr lang="zh-CN" altLang="en-US" b="1"/>
              <a:t> (Activity On Edge NetWork)。</a:t>
            </a:r>
            <a:endParaRPr lang="zh-CN" altLang="en-US" b="1"/>
          </a:p>
        </p:txBody>
      </p:sp>
      <p:pic>
        <p:nvPicPr>
          <p:cNvPr id="2" name="图片 1"/>
          <p:cNvPicPr>
            <a:picLocks noChangeAspect="1"/>
          </p:cNvPicPr>
          <p:nvPr>
            <p:custDataLst>
              <p:tags r:id="rId2"/>
            </p:custDataLst>
          </p:nvPr>
        </p:nvPicPr>
        <p:blipFill>
          <a:blip r:embed="rId3"/>
          <a:stretch>
            <a:fillRect/>
          </a:stretch>
        </p:blipFill>
        <p:spPr>
          <a:xfrm>
            <a:off x="142875" y="2483485"/>
            <a:ext cx="5356860" cy="2270125"/>
          </a:xfrm>
          <a:prstGeom prst="rect">
            <a:avLst/>
          </a:prstGeom>
        </p:spPr>
      </p:pic>
      <p:sp>
        <p:nvSpPr>
          <p:cNvPr id="5" name="文本框 4"/>
          <p:cNvSpPr txBox="1"/>
          <p:nvPr/>
        </p:nvSpPr>
        <p:spPr>
          <a:xfrm>
            <a:off x="5956300" y="2430145"/>
            <a:ext cx="5060950" cy="1604010"/>
          </a:xfrm>
          <a:prstGeom prst="rect">
            <a:avLst/>
          </a:prstGeom>
          <a:noFill/>
        </p:spPr>
        <p:txBody>
          <a:bodyPr wrap="square" rtlCol="0">
            <a:noAutofit/>
          </a:bodyPr>
          <a:p>
            <a:r>
              <a:rPr lang="zh-CN" altLang="en-US" b="1"/>
              <a:t>AOE⽹具有以下两个性质：</a:t>
            </a:r>
            <a:endParaRPr lang="zh-CN" altLang="en-US" b="1"/>
          </a:p>
          <a:p>
            <a:endParaRPr lang="zh-CN" altLang="en-US" b="1"/>
          </a:p>
          <a:p>
            <a:r>
              <a:rPr lang="zh-CN" altLang="en-US" b="1"/>
              <a:t>① 只有在某顶点所代表的事件发⽣后，从该顶点出发的各有向边所代表的活动才能开始；</a:t>
            </a:r>
            <a:endParaRPr lang="zh-CN" altLang="en-US" b="1"/>
          </a:p>
          <a:p>
            <a:endParaRPr lang="zh-CN" altLang="en-US" b="1"/>
          </a:p>
          <a:p>
            <a:r>
              <a:rPr lang="zh-CN" altLang="en-US" b="1"/>
              <a:t>② 只有在进⼊某顶点的各有向边所代表的活动都已结束时，该顶点所代表的事件才能发⽣。</a:t>
            </a:r>
            <a:endParaRPr lang="zh-CN" altLang="en-US" b="1"/>
          </a:p>
          <a:p>
            <a:r>
              <a:rPr lang="zh-CN" altLang="en-US" b="1"/>
              <a:t>另外，有些活动是可以并⾏进⾏的。</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4" name="文本框 3"/>
          <p:cNvSpPr txBox="1"/>
          <p:nvPr/>
        </p:nvSpPr>
        <p:spPr>
          <a:xfrm>
            <a:off x="746760" y="570230"/>
            <a:ext cx="3048000" cy="460375"/>
          </a:xfrm>
          <a:prstGeom prst="rect">
            <a:avLst/>
          </a:prstGeom>
          <a:noFill/>
        </p:spPr>
        <p:txBody>
          <a:bodyPr wrap="square" rtlCol="0">
            <a:spAutoFit/>
          </a:bodyPr>
          <a:p>
            <a:r>
              <a:rPr lang="zh-CN" altLang="en-US" sz="2400"/>
              <a:t>子图</a:t>
            </a:r>
            <a:endParaRPr lang="zh-CN" altLang="en-US" sz="2400"/>
          </a:p>
        </p:txBody>
      </p:sp>
      <p:sp>
        <p:nvSpPr>
          <p:cNvPr id="6145" name="标题 3073"/>
          <p:cNvSpPr>
            <a:spLocks noGrp="1"/>
          </p:cNvSpPr>
          <p:nvPr>
            <p:custDataLst>
              <p:tags r:id="rId1"/>
            </p:custDataLst>
          </p:nvPr>
        </p:nvSpPr>
        <p:spPr>
          <a:xfrm>
            <a:off x="3380740" y="-317"/>
            <a:ext cx="4710113" cy="947737"/>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a:t>
            </a:r>
            <a:endParaRPr lang="zh-CN" altLang="zh-CN" sz="3300" baseline="0">
              <a:latin typeface="Arial" panose="020B0604020202020204" pitchFamily="34" charset="0"/>
            </a:endParaRPr>
          </a:p>
        </p:txBody>
      </p:sp>
      <p:pic>
        <p:nvPicPr>
          <p:cNvPr id="5" name="图片 4"/>
          <p:cNvPicPr>
            <a:picLocks noChangeAspect="1"/>
          </p:cNvPicPr>
          <p:nvPr>
            <p:custDataLst>
              <p:tags r:id="rId2"/>
            </p:custDataLst>
          </p:nvPr>
        </p:nvPicPr>
        <p:blipFill>
          <a:blip r:embed="rId3"/>
          <a:stretch>
            <a:fillRect/>
          </a:stretch>
        </p:blipFill>
        <p:spPr>
          <a:xfrm>
            <a:off x="826135" y="1229995"/>
            <a:ext cx="2190750" cy="2694305"/>
          </a:xfrm>
          <a:prstGeom prst="rect">
            <a:avLst/>
          </a:prstGeom>
        </p:spPr>
      </p:pic>
      <p:pic>
        <p:nvPicPr>
          <p:cNvPr id="6" name="图片 5"/>
          <p:cNvPicPr>
            <a:picLocks noChangeAspect="1"/>
          </p:cNvPicPr>
          <p:nvPr>
            <p:custDataLst>
              <p:tags r:id="rId4"/>
            </p:custDataLst>
          </p:nvPr>
        </p:nvPicPr>
        <p:blipFill>
          <a:blip r:embed="rId5"/>
          <a:stretch>
            <a:fillRect/>
          </a:stretch>
        </p:blipFill>
        <p:spPr>
          <a:xfrm>
            <a:off x="3858260" y="1344295"/>
            <a:ext cx="2538730" cy="1972310"/>
          </a:xfrm>
          <a:prstGeom prst="rect">
            <a:avLst/>
          </a:prstGeom>
        </p:spPr>
      </p:pic>
      <p:pic>
        <p:nvPicPr>
          <p:cNvPr id="7" name="图片 6"/>
          <p:cNvPicPr>
            <a:picLocks noChangeAspect="1"/>
          </p:cNvPicPr>
          <p:nvPr>
            <p:custDataLst>
              <p:tags r:id="rId6"/>
            </p:custDataLst>
          </p:nvPr>
        </p:nvPicPr>
        <p:blipFill>
          <a:blip r:embed="rId7"/>
          <a:stretch>
            <a:fillRect/>
          </a:stretch>
        </p:blipFill>
        <p:spPr>
          <a:xfrm>
            <a:off x="7412355" y="1087755"/>
            <a:ext cx="1973580" cy="2278380"/>
          </a:xfrm>
          <a:prstGeom prst="rect">
            <a:avLst/>
          </a:prstGeom>
        </p:spPr>
      </p:pic>
      <p:sp>
        <p:nvSpPr>
          <p:cNvPr id="8" name="文本框 7"/>
          <p:cNvSpPr txBox="1"/>
          <p:nvPr/>
        </p:nvSpPr>
        <p:spPr>
          <a:xfrm>
            <a:off x="1038225" y="4297045"/>
            <a:ext cx="4367530" cy="1567815"/>
          </a:xfrm>
          <a:prstGeom prst="rect">
            <a:avLst/>
          </a:prstGeom>
          <a:noFill/>
        </p:spPr>
        <p:txBody>
          <a:bodyPr wrap="square" rtlCol="0">
            <a:noAutofit/>
          </a:bodyPr>
          <a:p>
            <a:r>
              <a:rPr lang="zh-CN" altLang="en-US"/>
              <a:t>设有两个图G = (V, E)和G</a:t>
            </a:r>
            <a:r>
              <a:rPr lang="en-US" altLang="zh-CN"/>
              <a:t>‘</a:t>
            </a:r>
            <a:r>
              <a:rPr lang="zh-CN" altLang="en-US"/>
              <a:t> = (V</a:t>
            </a:r>
            <a:r>
              <a:rPr lang="en-US" altLang="zh-CN"/>
              <a:t>’</a:t>
            </a:r>
            <a:r>
              <a:rPr lang="zh-CN" altLang="en-US"/>
              <a:t>, E</a:t>
            </a:r>
            <a:r>
              <a:rPr lang="en-US" altLang="zh-CN"/>
              <a:t>‘</a:t>
            </a:r>
            <a:r>
              <a:rPr lang="zh-CN" altLang="en-US"/>
              <a:t>)，若V</a:t>
            </a:r>
            <a:r>
              <a:rPr lang="en-US" altLang="zh-CN"/>
              <a:t>’</a:t>
            </a:r>
            <a:r>
              <a:rPr lang="zh-CN" altLang="en-US"/>
              <a:t>是V的子集，且E</a:t>
            </a:r>
            <a:r>
              <a:rPr lang="en-US" altLang="zh-CN"/>
              <a:t>‘</a:t>
            </a:r>
            <a:r>
              <a:rPr lang="zh-CN" altLang="en-US"/>
              <a:t>是E的子集，则称G</a:t>
            </a:r>
            <a:r>
              <a:rPr lang="en-US" altLang="zh-CN"/>
              <a:t>‘</a:t>
            </a:r>
            <a:r>
              <a:rPr lang="zh-CN" altLang="en-US"/>
              <a:t>是G的</a:t>
            </a:r>
            <a:r>
              <a:rPr lang="zh-CN" altLang="en-US">
                <a:solidFill>
                  <a:srgbClr val="FF0000"/>
                </a:solidFill>
              </a:rPr>
              <a:t>子图</a:t>
            </a:r>
            <a:r>
              <a:rPr lang="zh-CN" altLang="en-US"/>
              <a:t>。</a:t>
            </a:r>
            <a:endParaRPr lang="zh-CN" altLang="en-US"/>
          </a:p>
          <a:p>
            <a:endParaRPr lang="zh-CN" altLang="en-US"/>
          </a:p>
          <a:p>
            <a:r>
              <a:rPr lang="zh-CN" altLang="en-US"/>
              <a:t>若有满足V(G</a:t>
            </a:r>
            <a:r>
              <a:rPr lang="en-US" altLang="zh-CN"/>
              <a:t>’</a:t>
            </a:r>
            <a:r>
              <a:rPr lang="zh-CN" altLang="en-US"/>
              <a:t>) = V(G)的子图G</a:t>
            </a:r>
            <a:r>
              <a:rPr lang="en-US" altLang="zh-CN"/>
              <a:t>’</a:t>
            </a:r>
            <a:r>
              <a:rPr lang="zh-CN" altLang="en-US"/>
              <a:t>，则称其为G的</a:t>
            </a:r>
            <a:r>
              <a:rPr lang="zh-CN" altLang="en-US">
                <a:solidFill>
                  <a:srgbClr val="FF0000"/>
                </a:solidFill>
              </a:rPr>
              <a:t>生成子图</a:t>
            </a:r>
            <a:endParaRPr lang="zh-CN" altLang="en-US">
              <a:solidFill>
                <a:srgbClr val="FF0000"/>
              </a:solidFill>
            </a:endParaRPr>
          </a:p>
        </p:txBody>
      </p:sp>
      <p:pic>
        <p:nvPicPr>
          <p:cNvPr id="9" name="图片 8"/>
          <p:cNvPicPr>
            <a:picLocks noChangeAspect="1"/>
          </p:cNvPicPr>
          <p:nvPr>
            <p:custDataLst>
              <p:tags r:id="rId8"/>
            </p:custDataLst>
          </p:nvPr>
        </p:nvPicPr>
        <p:blipFill>
          <a:blip r:embed="rId9"/>
          <a:stretch>
            <a:fillRect/>
          </a:stretch>
        </p:blipFill>
        <p:spPr>
          <a:xfrm>
            <a:off x="6595110" y="3827145"/>
            <a:ext cx="4005580" cy="1701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sz="3300" baseline="0">
                <a:latin typeface="Arial" panose="020B0604020202020204" pitchFamily="34" charset="0"/>
              </a:rPr>
              <a:t>关键路径</a:t>
            </a:r>
            <a:endParaRPr sz="3300" baseline="0">
              <a:latin typeface="Arial" panose="020B0604020202020204" pitchFamily="34" charset="0"/>
            </a:endParaRPr>
          </a:p>
        </p:txBody>
      </p:sp>
      <p:sp>
        <p:nvSpPr>
          <p:cNvPr id="3" name="文本框 2"/>
          <p:cNvSpPr txBox="1"/>
          <p:nvPr/>
        </p:nvSpPr>
        <p:spPr>
          <a:xfrm>
            <a:off x="370205" y="843915"/>
            <a:ext cx="902970" cy="368300"/>
          </a:xfrm>
          <a:prstGeom prst="rect">
            <a:avLst/>
          </a:prstGeom>
          <a:noFill/>
        </p:spPr>
        <p:txBody>
          <a:bodyPr wrap="square" rtlCol="0">
            <a:spAutoFit/>
          </a:bodyPr>
          <a:p>
            <a:r>
              <a:rPr lang="zh-CN" altLang="en-US"/>
              <a:t>AOE⽹</a:t>
            </a:r>
            <a:endParaRPr lang="zh-CN" altLang="en-US"/>
          </a:p>
        </p:txBody>
      </p:sp>
      <p:sp>
        <p:nvSpPr>
          <p:cNvPr id="5" name="文本框 4"/>
          <p:cNvSpPr txBox="1"/>
          <p:nvPr/>
        </p:nvSpPr>
        <p:spPr>
          <a:xfrm>
            <a:off x="6436360" y="1731010"/>
            <a:ext cx="4672330" cy="2690495"/>
          </a:xfrm>
          <a:prstGeom prst="rect">
            <a:avLst/>
          </a:prstGeom>
          <a:noFill/>
        </p:spPr>
        <p:txBody>
          <a:bodyPr wrap="square" rtlCol="0">
            <a:noAutofit/>
          </a:bodyPr>
          <a:p>
            <a:r>
              <a:rPr lang="zh-CN" altLang="en-US" b="1"/>
              <a:t>在AOE⽹中</a:t>
            </a:r>
            <a:r>
              <a:rPr lang="zh-CN" altLang="en-US" b="1">
                <a:solidFill>
                  <a:srgbClr val="FF0000"/>
                </a:solidFill>
              </a:rPr>
              <a:t>仅有⼀个</a:t>
            </a:r>
            <a:r>
              <a:rPr lang="zh-CN" altLang="en-US" b="1"/>
              <a:t>⼊度为0的顶点，称为</a:t>
            </a:r>
            <a:r>
              <a:rPr lang="zh-CN" altLang="en-US" b="1">
                <a:solidFill>
                  <a:srgbClr val="FF0000"/>
                </a:solidFill>
              </a:rPr>
              <a:t>开始顶点（源点）</a:t>
            </a:r>
            <a:r>
              <a:rPr lang="zh-CN" altLang="en-US" b="1"/>
              <a:t>，它表示整个⼯程的开始；</a:t>
            </a:r>
            <a:endParaRPr lang="zh-CN" altLang="en-US" b="1"/>
          </a:p>
          <a:p>
            <a:r>
              <a:rPr lang="zh-CN" altLang="en-US" b="1"/>
              <a:t>也</a:t>
            </a:r>
            <a:r>
              <a:rPr lang="zh-CN" altLang="en-US" b="1">
                <a:solidFill>
                  <a:srgbClr val="FF0000"/>
                </a:solidFill>
              </a:rPr>
              <a:t>仅有⼀个</a:t>
            </a:r>
            <a:r>
              <a:rPr lang="zh-CN" altLang="en-US" b="1"/>
              <a:t>出度为0的顶点，称为</a:t>
            </a:r>
            <a:r>
              <a:rPr lang="zh-CN" altLang="en-US" b="1">
                <a:solidFill>
                  <a:srgbClr val="FF0000"/>
                </a:solidFill>
              </a:rPr>
              <a:t>结束顶点（汇点）</a:t>
            </a:r>
            <a:r>
              <a:rPr lang="zh-CN" altLang="en-US" b="1"/>
              <a:t>，它表示整个⼯程的结束。</a:t>
            </a:r>
            <a:endParaRPr lang="zh-CN" altLang="en-US" b="1"/>
          </a:p>
          <a:p>
            <a:endParaRPr lang="zh-CN" altLang="en-US" b="1"/>
          </a:p>
          <a:p>
            <a:r>
              <a:rPr lang="zh-CN" altLang="en-US" b="1"/>
              <a:t>从源点到汇点的有向路径可能有多条，所有路径中，具有最⼤路径⻓度的路径称为</a:t>
            </a:r>
            <a:r>
              <a:rPr lang="zh-CN" altLang="en-US" b="1">
                <a:solidFill>
                  <a:srgbClr val="FF0000"/>
                </a:solidFill>
              </a:rPr>
              <a:t>关键路径</a:t>
            </a:r>
            <a:r>
              <a:rPr lang="zh-CN" altLang="en-US" b="1"/>
              <a:t>，⽽把关键路径上的活动称为</a:t>
            </a:r>
            <a:r>
              <a:rPr lang="zh-CN" altLang="en-US" b="1">
                <a:solidFill>
                  <a:srgbClr val="FF0000"/>
                </a:solidFill>
              </a:rPr>
              <a:t>关键活动。</a:t>
            </a:r>
            <a:endParaRPr lang="zh-CN" altLang="en-US" b="1">
              <a:solidFill>
                <a:srgbClr val="FF0000"/>
              </a:solidFill>
            </a:endParaRPr>
          </a:p>
          <a:p>
            <a:endParaRPr lang="zh-CN" altLang="en-US" b="1">
              <a:solidFill>
                <a:srgbClr val="FF0000"/>
              </a:solidFill>
            </a:endParaRPr>
          </a:p>
          <a:p>
            <a:r>
              <a:rPr lang="zh-CN" altLang="en-US" b="1">
                <a:solidFill>
                  <a:schemeClr val="tx1"/>
                </a:solidFill>
              </a:rPr>
              <a:t>完成整个⼯程的最短时间就是关键路径的⻓度，若关键活动不能按时完成，则整个⼯程的完成时间就会延⻓。</a:t>
            </a:r>
            <a:endParaRPr lang="zh-CN" altLang="en-US" b="1">
              <a:solidFill>
                <a:schemeClr val="tx1"/>
              </a:solidFill>
            </a:endParaRPr>
          </a:p>
        </p:txBody>
      </p:sp>
      <p:pic>
        <p:nvPicPr>
          <p:cNvPr id="6" name="图片 5"/>
          <p:cNvPicPr>
            <a:picLocks noChangeAspect="1"/>
          </p:cNvPicPr>
          <p:nvPr>
            <p:custDataLst>
              <p:tags r:id="rId2"/>
            </p:custDataLst>
          </p:nvPr>
        </p:nvPicPr>
        <p:blipFill>
          <a:blip r:embed="rId3"/>
          <a:stretch>
            <a:fillRect/>
          </a:stretch>
        </p:blipFill>
        <p:spPr>
          <a:xfrm>
            <a:off x="223520" y="1550035"/>
            <a:ext cx="5927725" cy="2671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sz="3300" baseline="0">
                <a:latin typeface="Arial" panose="020B0604020202020204" pitchFamily="34" charset="0"/>
              </a:rPr>
              <a:t>关键路径</a:t>
            </a:r>
            <a:endParaRPr sz="3300" baseline="0">
              <a:latin typeface="Arial" panose="020B0604020202020204" pitchFamily="34" charset="0"/>
            </a:endParaRPr>
          </a:p>
        </p:txBody>
      </p:sp>
      <p:sp>
        <p:nvSpPr>
          <p:cNvPr id="3" name="文本框 2"/>
          <p:cNvSpPr txBox="1"/>
          <p:nvPr/>
        </p:nvSpPr>
        <p:spPr>
          <a:xfrm>
            <a:off x="372110" y="641350"/>
            <a:ext cx="902970" cy="368300"/>
          </a:xfrm>
          <a:prstGeom prst="rect">
            <a:avLst/>
          </a:prstGeom>
          <a:noFill/>
        </p:spPr>
        <p:txBody>
          <a:bodyPr wrap="square" rtlCol="0">
            <a:spAutoFit/>
          </a:bodyPr>
          <a:p>
            <a:r>
              <a:rPr lang="zh-CN" altLang="en-US"/>
              <a:t>AOE⽹</a:t>
            </a:r>
            <a:endParaRPr lang="zh-CN" altLang="en-US"/>
          </a:p>
        </p:txBody>
      </p:sp>
      <p:pic>
        <p:nvPicPr>
          <p:cNvPr id="2" name="图片 1"/>
          <p:cNvPicPr>
            <a:picLocks noChangeAspect="1"/>
          </p:cNvPicPr>
          <p:nvPr>
            <p:custDataLst>
              <p:tags r:id="rId2"/>
            </p:custDataLst>
          </p:nvPr>
        </p:nvPicPr>
        <p:blipFill>
          <a:blip r:embed="rId3"/>
          <a:stretch>
            <a:fillRect/>
          </a:stretch>
        </p:blipFill>
        <p:spPr>
          <a:xfrm>
            <a:off x="145415" y="1663065"/>
            <a:ext cx="5317490" cy="1963420"/>
          </a:xfrm>
          <a:prstGeom prst="rect">
            <a:avLst/>
          </a:prstGeom>
        </p:spPr>
      </p:pic>
      <p:sp>
        <p:nvSpPr>
          <p:cNvPr id="4" name="文本框 3"/>
          <p:cNvSpPr txBox="1"/>
          <p:nvPr/>
        </p:nvSpPr>
        <p:spPr>
          <a:xfrm>
            <a:off x="5807075" y="1663065"/>
            <a:ext cx="4804410" cy="1970405"/>
          </a:xfrm>
          <a:prstGeom prst="rect">
            <a:avLst/>
          </a:prstGeom>
          <a:noFill/>
        </p:spPr>
        <p:txBody>
          <a:bodyPr wrap="square" rtlCol="0">
            <a:noAutofit/>
          </a:bodyPr>
          <a:p>
            <a:r>
              <a:rPr lang="zh-CN" altLang="en-US" sz="2400" b="1">
                <a:solidFill>
                  <a:srgbClr val="FFC000"/>
                </a:solidFill>
              </a:rPr>
              <a:t>事件vk的最早发⽣时间ve(k)</a:t>
            </a:r>
            <a:r>
              <a:rPr lang="zh-CN" altLang="en-US" sz="2400" b="1"/>
              <a:t>——决定了所有从vk开始的活动能够开⼯的最早时间。</a:t>
            </a:r>
            <a:endParaRPr lang="zh-CN" altLang="en-US" sz="2400" b="1"/>
          </a:p>
          <a:p>
            <a:endParaRPr lang="zh-CN" altLang="en-US" sz="2400" b="1"/>
          </a:p>
          <a:p>
            <a:r>
              <a:rPr lang="zh-CN" altLang="en-US" sz="2400" b="1">
                <a:solidFill>
                  <a:srgbClr val="FF1F43"/>
                </a:solidFill>
              </a:rPr>
              <a:t>活动ai的最早开始时间e(i)</a:t>
            </a:r>
            <a:r>
              <a:rPr lang="zh-CN" altLang="en-US" sz="2400" b="1"/>
              <a:t>——指该活动弧的起点所表⽰的事件的最早发⽣时间。</a:t>
            </a:r>
            <a:endParaRPr lang="zh-CN" altLang="en-US" sz="2400" b="1"/>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sz="3300" baseline="0">
                <a:latin typeface="Arial" panose="020B0604020202020204" pitchFamily="34" charset="0"/>
              </a:rPr>
              <a:t>关键路径</a:t>
            </a:r>
            <a:endParaRPr sz="3300" baseline="0">
              <a:latin typeface="Arial" panose="020B0604020202020204" pitchFamily="34" charset="0"/>
            </a:endParaRPr>
          </a:p>
        </p:txBody>
      </p:sp>
      <p:sp>
        <p:nvSpPr>
          <p:cNvPr id="3" name="文本框 2"/>
          <p:cNvSpPr txBox="1"/>
          <p:nvPr/>
        </p:nvSpPr>
        <p:spPr>
          <a:xfrm>
            <a:off x="495935" y="897255"/>
            <a:ext cx="902970" cy="368300"/>
          </a:xfrm>
          <a:prstGeom prst="rect">
            <a:avLst/>
          </a:prstGeom>
          <a:noFill/>
        </p:spPr>
        <p:txBody>
          <a:bodyPr wrap="square" rtlCol="0">
            <a:spAutoFit/>
          </a:bodyPr>
          <a:p>
            <a:r>
              <a:rPr lang="zh-CN" altLang="en-US"/>
              <a:t>AOE⽹</a:t>
            </a:r>
            <a:endParaRPr lang="zh-CN" altLang="en-US"/>
          </a:p>
        </p:txBody>
      </p:sp>
      <p:sp>
        <p:nvSpPr>
          <p:cNvPr id="4" name="文本框 3"/>
          <p:cNvSpPr txBox="1"/>
          <p:nvPr/>
        </p:nvSpPr>
        <p:spPr>
          <a:xfrm>
            <a:off x="7087235" y="1675765"/>
            <a:ext cx="4222115" cy="2399030"/>
          </a:xfrm>
          <a:prstGeom prst="rect">
            <a:avLst/>
          </a:prstGeom>
          <a:noFill/>
        </p:spPr>
        <p:txBody>
          <a:bodyPr wrap="square" rtlCol="0">
            <a:noAutofit/>
          </a:bodyPr>
          <a:p>
            <a:r>
              <a:rPr lang="zh-CN" altLang="en-US" sz="2000" b="1">
                <a:solidFill>
                  <a:srgbClr val="7030A0"/>
                </a:solidFill>
              </a:rPr>
              <a:t>事件vk的最迟发⽣时间vl(k)</a:t>
            </a:r>
            <a:r>
              <a:rPr lang="zh-CN" altLang="en-US" sz="2000" b="1"/>
              <a:t>——它是指在不推迟整个⼯程完成的前提下，该事件最迟必须发⽣的时间。</a:t>
            </a:r>
            <a:endParaRPr lang="zh-CN" altLang="en-US" sz="2000" b="1"/>
          </a:p>
          <a:p>
            <a:endParaRPr lang="zh-CN" altLang="en-US" sz="2000" b="1"/>
          </a:p>
          <a:p>
            <a:r>
              <a:rPr lang="zh-CN" altLang="en-US" sz="2000" b="1">
                <a:solidFill>
                  <a:srgbClr val="00B050"/>
                </a:solidFill>
              </a:rPr>
              <a:t>活动ai的最迟开始时间l(i)</a:t>
            </a:r>
            <a:r>
              <a:rPr lang="zh-CN" altLang="en-US" sz="2000" b="1"/>
              <a:t>——它是指该活动弧的终点所表示事件的最迟发⽣时间与该活动所需时间之差。</a:t>
            </a:r>
            <a:endParaRPr lang="zh-CN" altLang="en-US" sz="2000" b="1"/>
          </a:p>
        </p:txBody>
      </p:sp>
      <p:pic>
        <p:nvPicPr>
          <p:cNvPr id="7" name="图片 6"/>
          <p:cNvPicPr>
            <a:picLocks noChangeAspect="1"/>
          </p:cNvPicPr>
          <p:nvPr>
            <p:custDataLst>
              <p:tags r:id="rId2"/>
            </p:custDataLst>
          </p:nvPr>
        </p:nvPicPr>
        <p:blipFill>
          <a:blip r:embed="rId3"/>
          <a:stretch>
            <a:fillRect/>
          </a:stretch>
        </p:blipFill>
        <p:spPr>
          <a:xfrm>
            <a:off x="99695" y="1675765"/>
            <a:ext cx="6416675" cy="2399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sz="3300" baseline="0">
                <a:latin typeface="Arial" panose="020B0604020202020204" pitchFamily="34" charset="0"/>
              </a:rPr>
              <a:t>关键路径</a:t>
            </a:r>
            <a:endParaRPr sz="3300" baseline="0">
              <a:latin typeface="Arial" panose="020B0604020202020204" pitchFamily="34" charset="0"/>
            </a:endParaRPr>
          </a:p>
        </p:txBody>
      </p:sp>
      <p:sp>
        <p:nvSpPr>
          <p:cNvPr id="3" name="文本框 2"/>
          <p:cNvSpPr txBox="1"/>
          <p:nvPr/>
        </p:nvSpPr>
        <p:spPr>
          <a:xfrm>
            <a:off x="372110" y="641350"/>
            <a:ext cx="902970" cy="368300"/>
          </a:xfrm>
          <a:prstGeom prst="rect">
            <a:avLst/>
          </a:prstGeom>
          <a:noFill/>
        </p:spPr>
        <p:txBody>
          <a:bodyPr wrap="square" rtlCol="0">
            <a:spAutoFit/>
          </a:bodyPr>
          <a:p>
            <a:r>
              <a:rPr lang="zh-CN" altLang="en-US"/>
              <a:t>AOE⽹</a:t>
            </a:r>
            <a:endParaRPr lang="zh-CN" altLang="en-US"/>
          </a:p>
        </p:txBody>
      </p:sp>
      <p:sp>
        <p:nvSpPr>
          <p:cNvPr id="4" name="文本框 3"/>
          <p:cNvSpPr txBox="1"/>
          <p:nvPr/>
        </p:nvSpPr>
        <p:spPr>
          <a:xfrm>
            <a:off x="6619875" y="1189355"/>
            <a:ext cx="4143375" cy="1753235"/>
          </a:xfrm>
          <a:prstGeom prst="rect">
            <a:avLst/>
          </a:prstGeom>
          <a:noFill/>
        </p:spPr>
        <p:txBody>
          <a:bodyPr wrap="square" rtlCol="0">
            <a:spAutoFit/>
          </a:bodyPr>
          <a:p>
            <a:r>
              <a:rPr lang="zh-CN" altLang="en-US" b="1">
                <a:solidFill>
                  <a:srgbClr val="FF0000"/>
                </a:solidFill>
              </a:rPr>
              <a:t>活动ai的最早开始时间e(i)</a:t>
            </a:r>
            <a:r>
              <a:rPr lang="zh-CN" altLang="en-US" b="1"/>
              <a:t>——指该活动弧的起点所表⽰的事件的最早发⽣时间</a:t>
            </a:r>
            <a:endParaRPr lang="zh-CN" altLang="en-US" b="1"/>
          </a:p>
          <a:p>
            <a:endParaRPr lang="zh-CN" altLang="en-US" b="1"/>
          </a:p>
          <a:p>
            <a:r>
              <a:rPr lang="zh-CN" altLang="en-US" b="1">
                <a:solidFill>
                  <a:srgbClr val="00B050"/>
                </a:solidFill>
              </a:rPr>
              <a:t>活动ai的最迟开始时间l(i)</a:t>
            </a:r>
            <a:r>
              <a:rPr lang="zh-CN" altLang="en-US" b="1"/>
              <a:t>——它是指该活动弧的终点所表示事件的最迟发⽣时间与该活动所需时间之差。</a:t>
            </a:r>
            <a:endParaRPr lang="zh-CN" altLang="en-US" b="1"/>
          </a:p>
        </p:txBody>
      </p:sp>
      <p:pic>
        <p:nvPicPr>
          <p:cNvPr id="2" name="图片 1"/>
          <p:cNvPicPr>
            <a:picLocks noChangeAspect="1"/>
          </p:cNvPicPr>
          <p:nvPr>
            <p:custDataLst>
              <p:tags r:id="rId2"/>
            </p:custDataLst>
          </p:nvPr>
        </p:nvPicPr>
        <p:blipFill>
          <a:blip r:embed="rId3"/>
          <a:stretch>
            <a:fillRect/>
          </a:stretch>
        </p:blipFill>
        <p:spPr>
          <a:xfrm>
            <a:off x="223520" y="1189355"/>
            <a:ext cx="5897245" cy="2188845"/>
          </a:xfrm>
          <a:prstGeom prst="rect">
            <a:avLst/>
          </a:prstGeom>
        </p:spPr>
      </p:pic>
      <p:sp>
        <p:nvSpPr>
          <p:cNvPr id="5" name="文本框 4"/>
          <p:cNvSpPr txBox="1"/>
          <p:nvPr/>
        </p:nvSpPr>
        <p:spPr>
          <a:xfrm>
            <a:off x="443230" y="3809365"/>
            <a:ext cx="6176645" cy="1873885"/>
          </a:xfrm>
          <a:prstGeom prst="rect">
            <a:avLst/>
          </a:prstGeom>
          <a:noFill/>
        </p:spPr>
        <p:txBody>
          <a:bodyPr wrap="square" rtlCol="0">
            <a:noAutofit/>
          </a:bodyPr>
          <a:p>
            <a:r>
              <a:rPr lang="zh-CN" altLang="en-US" b="1"/>
              <a:t>活动ai的</a:t>
            </a:r>
            <a:r>
              <a:rPr lang="zh-CN" altLang="en-US" b="1">
                <a:solidFill>
                  <a:srgbClr val="FF0000"/>
                </a:solidFill>
              </a:rPr>
              <a:t>时间余量d(i)=l(i)-e(i)</a:t>
            </a:r>
            <a:r>
              <a:rPr lang="zh-CN" altLang="en-US" b="1"/>
              <a:t>，表⽰在不增加完成整个⼯程所需总时间的情况下，活动ai可以拖延的时间。</a:t>
            </a:r>
            <a:endParaRPr lang="zh-CN" altLang="en-US" b="1"/>
          </a:p>
          <a:p>
            <a:endParaRPr lang="zh-CN" altLang="en-US" b="1"/>
          </a:p>
          <a:p>
            <a:r>
              <a:rPr lang="zh-CN" altLang="en-US" b="1"/>
              <a:t>若⼀个活动的时间余量为零，则说明该活动必须要如期完成，d(i)=0即l(i) = e(i)的活动ai是</a:t>
            </a:r>
            <a:r>
              <a:rPr lang="zh-CN" altLang="en-US" b="1">
                <a:solidFill>
                  <a:srgbClr val="FF0000"/>
                </a:solidFill>
              </a:rPr>
              <a:t>关键活动</a:t>
            </a:r>
            <a:endParaRPr lang="zh-CN" altLang="en-US" b="1"/>
          </a:p>
          <a:p>
            <a:r>
              <a:rPr lang="zh-CN" altLang="en-US" b="1"/>
              <a:t>由</a:t>
            </a:r>
            <a:r>
              <a:rPr lang="zh-CN" altLang="en-US" b="1">
                <a:solidFill>
                  <a:srgbClr val="FF0000"/>
                </a:solidFill>
              </a:rPr>
              <a:t>关键活动</a:t>
            </a:r>
            <a:r>
              <a:rPr lang="zh-CN" altLang="en-US" b="1"/>
              <a:t>组成的路径就是</a:t>
            </a:r>
            <a:r>
              <a:rPr lang="zh-CN" altLang="en-US" b="1">
                <a:solidFill>
                  <a:srgbClr val="FF0000"/>
                </a:solidFill>
              </a:rPr>
              <a:t>关键路径</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如何求</a:t>
            </a:r>
            <a:r>
              <a:rPr sz="3300" baseline="0">
                <a:latin typeface="Arial" panose="020B0604020202020204" pitchFamily="34" charset="0"/>
              </a:rPr>
              <a:t>关键路径</a:t>
            </a:r>
            <a:endParaRPr sz="3300" baseline="0">
              <a:latin typeface="Arial" panose="020B0604020202020204" pitchFamily="34" charset="0"/>
            </a:endParaRPr>
          </a:p>
        </p:txBody>
      </p:sp>
      <p:sp>
        <p:nvSpPr>
          <p:cNvPr id="6" name="文本框 5"/>
          <p:cNvSpPr txBox="1"/>
          <p:nvPr/>
        </p:nvSpPr>
        <p:spPr>
          <a:xfrm>
            <a:off x="387350" y="572770"/>
            <a:ext cx="6775450" cy="1753235"/>
          </a:xfrm>
          <a:prstGeom prst="rect">
            <a:avLst/>
          </a:prstGeom>
          <a:noFill/>
        </p:spPr>
        <p:txBody>
          <a:bodyPr wrap="square" rtlCol="0">
            <a:spAutoFit/>
          </a:bodyPr>
          <a:p>
            <a:r>
              <a:rPr lang="zh-CN" altLang="en-US" b="1"/>
              <a:t>①列出拓扑排序序列</a:t>
            </a:r>
            <a:endParaRPr lang="zh-CN" altLang="en-US" b="1"/>
          </a:p>
          <a:p>
            <a:r>
              <a:rPr lang="zh-CN" altLang="en-US" b="1">
                <a:sym typeface="+mn-ea"/>
              </a:rPr>
              <a:t>②</a:t>
            </a:r>
            <a:r>
              <a:rPr lang="zh-CN" altLang="en-US" b="1"/>
              <a:t>求所有事件的最早发⽣时间 ve( )</a:t>
            </a:r>
            <a:r>
              <a:rPr lang="en-US" altLang="zh-CN" b="1"/>
              <a:t>:</a:t>
            </a:r>
            <a:r>
              <a:rPr lang="zh-CN" altLang="en-US" b="1"/>
              <a:t> </a:t>
            </a:r>
            <a:endParaRPr lang="zh-CN" altLang="en-US" b="1"/>
          </a:p>
          <a:p>
            <a:r>
              <a:rPr lang="zh-CN" altLang="en-US" b="1">
                <a:sym typeface="+mn-ea"/>
              </a:rPr>
              <a:t>③</a:t>
            </a:r>
            <a:r>
              <a:rPr lang="zh-CN" altLang="en-US" b="1"/>
              <a:t> 求所有事件的最迟发⽣时间 vl( ) </a:t>
            </a:r>
            <a:endParaRPr lang="zh-CN" altLang="en-US" b="1"/>
          </a:p>
          <a:p>
            <a:r>
              <a:rPr lang="zh-CN" altLang="en-US" b="1">
                <a:sym typeface="+mn-ea"/>
              </a:rPr>
              <a:t>④</a:t>
            </a:r>
            <a:r>
              <a:rPr lang="zh-CN" altLang="en-US" b="1"/>
              <a:t> 求所有活动的最早发⽣时间 e( ) </a:t>
            </a:r>
            <a:endParaRPr lang="zh-CN" altLang="en-US" b="1"/>
          </a:p>
          <a:p>
            <a:r>
              <a:rPr lang="zh-CN" altLang="en-US" b="1">
                <a:sym typeface="+mn-ea"/>
              </a:rPr>
              <a:t>⑤</a:t>
            </a:r>
            <a:r>
              <a:rPr lang="zh-CN" altLang="en-US" b="1"/>
              <a:t> 求所有活动的最迟发⽣时间 l( ) </a:t>
            </a:r>
            <a:endParaRPr lang="zh-CN" altLang="en-US" b="1"/>
          </a:p>
          <a:p>
            <a:r>
              <a:rPr lang="zh-CN" altLang="en-US" b="1"/>
              <a:t>⑥ 求所有活动的时间余量 d( )</a:t>
            </a:r>
            <a:endParaRPr lang="zh-CN" altLang="en-US" b="1"/>
          </a:p>
        </p:txBody>
      </p:sp>
      <p:pic>
        <p:nvPicPr>
          <p:cNvPr id="7" name="图片 6"/>
          <p:cNvPicPr>
            <a:picLocks noChangeAspect="1"/>
          </p:cNvPicPr>
          <p:nvPr>
            <p:custDataLst>
              <p:tags r:id="rId2"/>
            </p:custDataLst>
          </p:nvPr>
        </p:nvPicPr>
        <p:blipFill>
          <a:blip r:embed="rId3"/>
          <a:stretch>
            <a:fillRect/>
          </a:stretch>
        </p:blipFill>
        <p:spPr>
          <a:xfrm>
            <a:off x="859155" y="2926080"/>
            <a:ext cx="5003800" cy="2534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如何求</a:t>
            </a:r>
            <a:r>
              <a:rPr sz="3300" baseline="0">
                <a:latin typeface="Arial" panose="020B0604020202020204" pitchFamily="34" charset="0"/>
              </a:rPr>
              <a:t>关键路径</a:t>
            </a:r>
            <a:endParaRPr sz="3300" baseline="0">
              <a:latin typeface="Arial" panose="020B0604020202020204" pitchFamily="34" charset="0"/>
            </a:endParaRPr>
          </a:p>
        </p:txBody>
      </p:sp>
      <p:sp>
        <p:nvSpPr>
          <p:cNvPr id="6" name="文本框 5"/>
          <p:cNvSpPr txBox="1"/>
          <p:nvPr/>
        </p:nvSpPr>
        <p:spPr>
          <a:xfrm>
            <a:off x="387350" y="572770"/>
            <a:ext cx="8270875" cy="1753235"/>
          </a:xfrm>
          <a:prstGeom prst="rect">
            <a:avLst/>
          </a:prstGeom>
          <a:noFill/>
        </p:spPr>
        <p:txBody>
          <a:bodyPr wrap="square" rtlCol="0">
            <a:spAutoFit/>
          </a:bodyPr>
          <a:p>
            <a:r>
              <a:rPr lang="zh-CN" altLang="en-US" b="1"/>
              <a:t>①列出拓扑排序序列</a:t>
            </a:r>
            <a:endParaRPr lang="zh-CN" altLang="en-US" b="1"/>
          </a:p>
          <a:p>
            <a:r>
              <a:rPr lang="zh-CN" altLang="en-US" b="1">
                <a:sym typeface="+mn-ea"/>
              </a:rPr>
              <a:t>②</a:t>
            </a:r>
            <a:r>
              <a:rPr lang="zh-CN" altLang="en-US" b="1"/>
              <a:t>求所有事件的最早发⽣时间 ve( )</a:t>
            </a:r>
            <a:r>
              <a:rPr lang="en-US" altLang="zh-CN" b="1"/>
              <a:t>:</a:t>
            </a:r>
            <a:r>
              <a:rPr lang="zh-CN" altLang="en-US" b="1"/>
              <a:t>顺着拓扑排序序列计算</a:t>
            </a:r>
            <a:endParaRPr lang="zh-CN" altLang="en-US" b="1"/>
          </a:p>
          <a:p>
            <a:r>
              <a:rPr lang="zh-CN" altLang="en-US" b="1">
                <a:sym typeface="+mn-ea"/>
              </a:rPr>
              <a:t>③</a:t>
            </a:r>
            <a:r>
              <a:rPr lang="zh-CN" altLang="en-US" b="1"/>
              <a:t> 求所有事件的最迟发⽣时间 vl( ) </a:t>
            </a:r>
            <a:r>
              <a:rPr lang="en-US" altLang="zh-CN" b="1"/>
              <a:t>:</a:t>
            </a:r>
            <a:r>
              <a:rPr lang="zh-CN" altLang="en-US" b="1"/>
              <a:t>逆着拓扑排序序列计算</a:t>
            </a:r>
            <a:endParaRPr lang="zh-CN" altLang="en-US" b="1"/>
          </a:p>
          <a:p>
            <a:r>
              <a:rPr lang="zh-CN" altLang="en-US" b="1">
                <a:sym typeface="+mn-ea"/>
              </a:rPr>
              <a:t>④</a:t>
            </a:r>
            <a:r>
              <a:rPr lang="zh-CN" altLang="en-US" b="1"/>
              <a:t> 求所有活动的最早发⽣时间 e( ) </a:t>
            </a:r>
            <a:endParaRPr lang="zh-CN" altLang="en-US" b="1"/>
          </a:p>
          <a:p>
            <a:r>
              <a:rPr lang="zh-CN" altLang="en-US" b="1">
                <a:sym typeface="+mn-ea"/>
              </a:rPr>
              <a:t>⑤</a:t>
            </a:r>
            <a:r>
              <a:rPr lang="zh-CN" altLang="en-US" b="1"/>
              <a:t> 求所有活动的最迟发⽣时间 l( ) </a:t>
            </a:r>
            <a:endParaRPr lang="zh-CN" altLang="en-US" b="1"/>
          </a:p>
          <a:p>
            <a:r>
              <a:rPr lang="zh-CN" altLang="en-US" b="1"/>
              <a:t>⑥ 求所有活动的时间余量 d( )</a:t>
            </a:r>
            <a:endParaRPr lang="zh-CN" altLang="en-US" b="1"/>
          </a:p>
        </p:txBody>
      </p:sp>
      <p:pic>
        <p:nvPicPr>
          <p:cNvPr id="7" name="图片 6"/>
          <p:cNvPicPr>
            <a:picLocks noChangeAspect="1"/>
          </p:cNvPicPr>
          <p:nvPr>
            <p:custDataLst>
              <p:tags r:id="rId2"/>
            </p:custDataLst>
          </p:nvPr>
        </p:nvPicPr>
        <p:blipFill>
          <a:blip r:embed="rId3"/>
          <a:stretch>
            <a:fillRect/>
          </a:stretch>
        </p:blipFill>
        <p:spPr>
          <a:xfrm>
            <a:off x="568325" y="3265805"/>
            <a:ext cx="4689475" cy="2376805"/>
          </a:xfrm>
          <a:prstGeom prst="rect">
            <a:avLst/>
          </a:prstGeom>
        </p:spPr>
      </p:pic>
      <p:sp>
        <p:nvSpPr>
          <p:cNvPr id="3" name="文本框 2"/>
          <p:cNvSpPr txBox="1"/>
          <p:nvPr/>
        </p:nvSpPr>
        <p:spPr>
          <a:xfrm>
            <a:off x="1183640" y="2611755"/>
            <a:ext cx="3048000" cy="368300"/>
          </a:xfrm>
          <a:prstGeom prst="rect">
            <a:avLst/>
          </a:prstGeom>
          <a:noFill/>
        </p:spPr>
        <p:txBody>
          <a:bodyPr wrap="square" rtlCol="0">
            <a:spAutoFit/>
          </a:bodyPr>
          <a:p>
            <a:r>
              <a:rPr lang="en-US" altLang="zh-CN"/>
              <a:t>V1,V2,V3,V4,V5,V6</a:t>
            </a:r>
            <a:endParaRPr lang="en-US" altLang="zh-CN"/>
          </a:p>
        </p:txBody>
      </p:sp>
      <p:pic>
        <p:nvPicPr>
          <p:cNvPr id="8" name="图片 7"/>
          <p:cNvPicPr>
            <a:picLocks noChangeAspect="1"/>
          </p:cNvPicPr>
          <p:nvPr>
            <p:custDataLst>
              <p:tags r:id="rId4"/>
            </p:custDataLst>
          </p:nvPr>
        </p:nvPicPr>
        <p:blipFill>
          <a:blip r:embed="rId5"/>
          <a:stretch>
            <a:fillRect/>
          </a:stretch>
        </p:blipFill>
        <p:spPr>
          <a:xfrm>
            <a:off x="6401435" y="2400300"/>
            <a:ext cx="4679315" cy="34556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如何求</a:t>
            </a:r>
            <a:r>
              <a:rPr sz="3300" baseline="0">
                <a:latin typeface="Arial" panose="020B0604020202020204" pitchFamily="34" charset="0"/>
              </a:rPr>
              <a:t>关键路径</a:t>
            </a:r>
            <a:endParaRPr sz="3300" baseline="0">
              <a:latin typeface="Arial" panose="020B0604020202020204" pitchFamily="34" charset="0"/>
            </a:endParaRPr>
          </a:p>
        </p:txBody>
      </p:sp>
      <p:sp>
        <p:nvSpPr>
          <p:cNvPr id="6" name="文本框 5"/>
          <p:cNvSpPr txBox="1"/>
          <p:nvPr/>
        </p:nvSpPr>
        <p:spPr>
          <a:xfrm>
            <a:off x="223520" y="1557020"/>
            <a:ext cx="4017010" cy="2521585"/>
          </a:xfrm>
          <a:prstGeom prst="rect">
            <a:avLst/>
          </a:prstGeom>
          <a:noFill/>
        </p:spPr>
        <p:txBody>
          <a:bodyPr wrap="square" rtlCol="0">
            <a:noAutofit/>
          </a:bodyPr>
          <a:p>
            <a:r>
              <a:rPr lang="zh-CN" altLang="en-US" b="1"/>
              <a:t>①列出拓扑排序序列</a:t>
            </a:r>
            <a:endParaRPr lang="zh-CN" altLang="en-US" b="1"/>
          </a:p>
          <a:p>
            <a:r>
              <a:rPr lang="zh-CN" altLang="en-US" b="1">
                <a:sym typeface="+mn-ea"/>
              </a:rPr>
              <a:t>②</a:t>
            </a:r>
            <a:r>
              <a:rPr lang="zh-CN" altLang="en-US" b="1"/>
              <a:t>求所有事件的最早发⽣时间 ve( ) </a:t>
            </a:r>
            <a:endParaRPr lang="zh-CN" altLang="en-US" b="1"/>
          </a:p>
          <a:p>
            <a:r>
              <a:rPr lang="zh-CN" altLang="en-US" b="1">
                <a:sym typeface="+mn-ea"/>
              </a:rPr>
              <a:t>③</a:t>
            </a:r>
            <a:r>
              <a:rPr lang="zh-CN" altLang="en-US" b="1"/>
              <a:t> 求所有事件的最迟发⽣时间 vl( ) </a:t>
            </a:r>
            <a:endParaRPr lang="zh-CN" altLang="en-US" b="1"/>
          </a:p>
          <a:p>
            <a:r>
              <a:rPr lang="zh-CN" altLang="en-US" b="1">
                <a:sym typeface="+mn-ea"/>
              </a:rPr>
              <a:t>④</a:t>
            </a:r>
            <a:r>
              <a:rPr lang="zh-CN" altLang="en-US" b="1"/>
              <a:t> 求所有活动的最早发⽣时间 e( ) </a:t>
            </a:r>
            <a:endParaRPr lang="zh-CN" altLang="en-US" b="1"/>
          </a:p>
          <a:p>
            <a:r>
              <a:rPr lang="zh-CN" altLang="en-US" b="1">
                <a:sym typeface="+mn-ea"/>
              </a:rPr>
              <a:t>⑤</a:t>
            </a:r>
            <a:r>
              <a:rPr lang="zh-CN" altLang="en-US" b="1"/>
              <a:t> 求所有活动的最迟发⽣时间 l( ) </a:t>
            </a:r>
            <a:endParaRPr lang="zh-CN" altLang="en-US" b="1"/>
          </a:p>
          <a:p>
            <a:r>
              <a:rPr lang="zh-CN" altLang="en-US" b="1"/>
              <a:t>⑥ 求所有活动的时间余量 d( )</a:t>
            </a:r>
            <a:endParaRPr lang="zh-CN" altLang="en-US" b="1"/>
          </a:p>
        </p:txBody>
      </p:sp>
      <p:pic>
        <p:nvPicPr>
          <p:cNvPr id="3" name="图片 2"/>
          <p:cNvPicPr>
            <a:picLocks noChangeAspect="1"/>
          </p:cNvPicPr>
          <p:nvPr>
            <p:custDataLst>
              <p:tags r:id="rId2"/>
            </p:custDataLst>
          </p:nvPr>
        </p:nvPicPr>
        <p:blipFill>
          <a:blip r:embed="rId3"/>
          <a:stretch>
            <a:fillRect/>
          </a:stretch>
        </p:blipFill>
        <p:spPr>
          <a:xfrm>
            <a:off x="4451350" y="1470660"/>
            <a:ext cx="7071995" cy="2504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6145" name="标题 3073"/>
          <p:cNvSpPr>
            <a:spLocks noGrp="1"/>
          </p:cNvSpPr>
          <p:nvPr>
            <p:custDataLst>
              <p:tags r:id="rId1"/>
            </p:custDataLst>
          </p:nvPr>
        </p:nvSpPr>
        <p:spPr>
          <a:xfrm>
            <a:off x="223520" y="-48895"/>
            <a:ext cx="8529320" cy="802640"/>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sz="3300" baseline="0">
                <a:latin typeface="Arial" panose="020B0604020202020204" pitchFamily="34" charset="0"/>
              </a:rPr>
              <a:t>如何求</a:t>
            </a:r>
            <a:r>
              <a:rPr sz="3300" baseline="0">
                <a:latin typeface="Arial" panose="020B0604020202020204" pitchFamily="34" charset="0"/>
              </a:rPr>
              <a:t>关键路径</a:t>
            </a:r>
            <a:endParaRPr sz="3300" baseline="0">
              <a:latin typeface="Arial" panose="020B0604020202020204" pitchFamily="34" charset="0"/>
            </a:endParaRPr>
          </a:p>
        </p:txBody>
      </p:sp>
      <p:pic>
        <p:nvPicPr>
          <p:cNvPr id="3" name="图片 2"/>
          <p:cNvPicPr>
            <a:picLocks noChangeAspect="1"/>
          </p:cNvPicPr>
          <p:nvPr>
            <p:custDataLst>
              <p:tags r:id="rId2"/>
            </p:custDataLst>
          </p:nvPr>
        </p:nvPicPr>
        <p:blipFill>
          <a:blip r:embed="rId3"/>
          <a:stretch>
            <a:fillRect/>
          </a:stretch>
        </p:blipFill>
        <p:spPr>
          <a:xfrm>
            <a:off x="0" y="877570"/>
            <a:ext cx="6372225" cy="2256790"/>
          </a:xfrm>
          <a:prstGeom prst="rect">
            <a:avLst/>
          </a:prstGeom>
        </p:spPr>
      </p:pic>
      <p:pic>
        <p:nvPicPr>
          <p:cNvPr id="2" name="图片 1"/>
          <p:cNvPicPr>
            <a:picLocks noChangeAspect="1"/>
          </p:cNvPicPr>
          <p:nvPr>
            <p:custDataLst>
              <p:tags r:id="rId4"/>
            </p:custDataLst>
          </p:nvPr>
        </p:nvPicPr>
        <p:blipFill>
          <a:blip r:embed="rId5"/>
          <a:stretch>
            <a:fillRect/>
          </a:stretch>
        </p:blipFill>
        <p:spPr>
          <a:xfrm>
            <a:off x="6683375" y="877570"/>
            <a:ext cx="4614545" cy="1029335"/>
          </a:xfrm>
          <a:prstGeom prst="rect">
            <a:avLst/>
          </a:prstGeom>
        </p:spPr>
      </p:pic>
      <p:pic>
        <p:nvPicPr>
          <p:cNvPr id="4" name="图片 3"/>
          <p:cNvPicPr>
            <a:picLocks noChangeAspect="1"/>
          </p:cNvPicPr>
          <p:nvPr>
            <p:custDataLst>
              <p:tags r:id="rId6"/>
            </p:custDataLst>
          </p:nvPr>
        </p:nvPicPr>
        <p:blipFill>
          <a:blip r:embed="rId7"/>
          <a:stretch>
            <a:fillRect/>
          </a:stretch>
        </p:blipFill>
        <p:spPr>
          <a:xfrm>
            <a:off x="6753860" y="2142490"/>
            <a:ext cx="4655820" cy="992505"/>
          </a:xfrm>
          <a:prstGeom prst="rect">
            <a:avLst/>
          </a:prstGeom>
        </p:spPr>
      </p:pic>
      <p:pic>
        <p:nvPicPr>
          <p:cNvPr id="5" name="图片 4"/>
          <p:cNvPicPr>
            <a:picLocks noChangeAspect="1"/>
          </p:cNvPicPr>
          <p:nvPr>
            <p:custDataLst>
              <p:tags r:id="rId8"/>
            </p:custDataLst>
          </p:nvPr>
        </p:nvPicPr>
        <p:blipFill>
          <a:blip r:embed="rId9"/>
          <a:stretch>
            <a:fillRect/>
          </a:stretch>
        </p:blipFill>
        <p:spPr>
          <a:xfrm>
            <a:off x="6753860" y="3222625"/>
            <a:ext cx="5108575" cy="883285"/>
          </a:xfrm>
          <a:prstGeom prst="rect">
            <a:avLst/>
          </a:prstGeom>
        </p:spPr>
      </p:pic>
      <p:pic>
        <p:nvPicPr>
          <p:cNvPr id="7" name="图片 6"/>
          <p:cNvPicPr>
            <a:picLocks noChangeAspect="1"/>
          </p:cNvPicPr>
          <p:nvPr>
            <p:custDataLst>
              <p:tags r:id="rId10"/>
            </p:custDataLst>
          </p:nvPr>
        </p:nvPicPr>
        <p:blipFill>
          <a:blip r:embed="rId11"/>
          <a:stretch>
            <a:fillRect/>
          </a:stretch>
        </p:blipFill>
        <p:spPr>
          <a:xfrm>
            <a:off x="6619875" y="4523740"/>
            <a:ext cx="4789805" cy="955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22" name="文本框 21"/>
          <p:cNvSpPr txBox="1"/>
          <p:nvPr/>
        </p:nvSpPr>
        <p:spPr>
          <a:xfrm>
            <a:off x="2982216" y="2896155"/>
            <a:ext cx="6529476" cy="1066126"/>
          </a:xfrm>
          <a:prstGeom prst="rect">
            <a:avLst/>
          </a:prstGeom>
          <a:noFill/>
        </p:spPr>
        <p:txBody>
          <a:bodyPr wrap="square" rtlCol="0">
            <a:spAutoFit/>
            <a:scene3d>
              <a:camera prst="orthographicFront"/>
              <a:lightRig rig="threePt" dir="t"/>
            </a:scene3d>
          </a:bodyPr>
          <a:lstStyle>
            <a:defPPr>
              <a:defRPr lang="zh-CN"/>
            </a:defPPr>
            <a:lvl1pPr algn="ctr">
              <a:defRPr sz="8000">
                <a:gradFill flip="none" rotWithShape="1">
                  <a:gsLst>
                    <a:gs pos="0">
                      <a:schemeClr val="accent1"/>
                    </a:gs>
                    <a:gs pos="66000">
                      <a:schemeClr val="accent3"/>
                    </a:gs>
                    <a:gs pos="33000">
                      <a:schemeClr val="accent2"/>
                    </a:gs>
                    <a:gs pos="100000">
                      <a:schemeClr val="accent4"/>
                    </a:gs>
                  </a:gsLst>
                  <a:lin ang="0" scaled="1"/>
                  <a:tileRect/>
                </a:gradFill>
                <a:latin typeface="+mj-lt"/>
              </a:defRPr>
            </a:lvl1pPr>
          </a:lstStyle>
          <a:p>
            <a:r>
              <a:rPr lang="en-US" altLang="zh-CN" sz="6330" b="1" dirty="0">
                <a:solidFill>
                  <a:schemeClr val="accent1"/>
                </a:solidFill>
                <a:effectLst>
                  <a:outerShdw blurRad="38100" dist="25400" dir="5400000" algn="ctr" rotWithShape="0">
                    <a:srgbClr val="6E747A">
                      <a:alpha val="43000"/>
                    </a:srgbClr>
                  </a:outerShdw>
                </a:effectLst>
                <a:latin typeface="Arial Black" panose="020B0A04020102020204" charset="0"/>
                <a:ea typeface="Arial Black" panose="020B0A04020102020204" charset="0"/>
                <a:cs typeface="Arial Black" panose="020B0A04020102020204" charset="0"/>
              </a:rPr>
              <a:t>THANK YOU</a:t>
            </a:r>
            <a:r>
              <a:rPr lang="zh-CN" altLang="en-US" sz="6330" b="1" dirty="0">
                <a:solidFill>
                  <a:schemeClr val="accent1"/>
                </a:solidFill>
                <a:effectLst>
                  <a:outerShdw blurRad="38100" dist="25400" dir="5400000" algn="ctr" rotWithShape="0">
                    <a:srgbClr val="6E747A">
                      <a:alpha val="43000"/>
                    </a:srgbClr>
                  </a:outerShdw>
                </a:effectLst>
                <a:latin typeface="Arial Black" panose="020B0A04020102020204" charset="0"/>
                <a:ea typeface="Arial Black" panose="020B0A04020102020204" charset="0"/>
                <a:cs typeface="Arial Black" panose="020B0A04020102020204" charset="0"/>
              </a:rPr>
              <a:t>！</a:t>
            </a:r>
            <a:endParaRPr lang="zh-CN" altLang="en-US" sz="6330" b="1" dirty="0">
              <a:solidFill>
                <a:schemeClr val="accent1"/>
              </a:solidFill>
              <a:effectLst>
                <a:outerShdw blurRad="38100" dist="25400" dir="5400000" algn="ctr" rotWithShape="0">
                  <a:srgbClr val="6E747A">
                    <a:alpha val="43000"/>
                  </a:srgbClr>
                </a:outerShdw>
              </a:effectLst>
              <a:latin typeface="Arial Black" panose="020B0A04020102020204" charset="0"/>
              <a:ea typeface="Arial Black" panose="020B0A04020102020204" charset="0"/>
              <a:cs typeface="Arial Black" panose="020B0A040201020202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e7d195523061f1c0" descr="e7d195523061f1c0f0ec610a92cff745ee13794c7b8d98f8E73673273C9E8BE17CC3D63B9B1D6426C348A354AD505654C28F453CD7C8F90EADD06C08281DAED7140E5AAAED5880ECE414DFB6A93B82BE019406867034C3A8500A4827DCF3FBF74A471B736410707E336A01C9ADC9BE02ACCB8DF2121D81636A067B8AE80C6AB6F014154F4E7B7247" hidden="1"/>
          <p:cNvSpPr txBox="1"/>
          <p:nvPr/>
        </p:nvSpPr>
        <p:spPr>
          <a:xfrm>
            <a:off x="-355600" y="1803400"/>
            <a:ext cx="293927" cy="1016000"/>
          </a:xfrm>
          <a:prstGeom prst="rect">
            <a:avLst/>
          </a:prstGeom>
          <a:noFill/>
        </p:spPr>
        <p:txBody>
          <a:bodyPr vert="wordArtVert" rtlCol="0">
            <a:spAutoFit/>
          </a:bodyPr>
          <a:lstStyle/>
          <a:p>
            <a:r>
              <a:rPr lang="en-US" altLang="zh-CN" sz="100"/>
              <a:t>e7d195523061f1c0f0ec610a92cff745ee13794c7b8d98f8E73673273C9E8BE17CC3D63B9B1D6426C348A354AD505654C28F453CD7C8F90EADD06C08281DAED7140E5AAAED5880ECE414DFB6A93B82BE019406867034C3A8500A4827DCF3FBF74A471B736410707E336A01C9ADC9BE02ACCB8DF2121D81636A067B8AE80C6AB6F014154F4E7B7247</a:t>
            </a:r>
            <a:endParaRPr lang="zh-CN" altLang="en-US" sz="100"/>
          </a:p>
        </p:txBody>
      </p:sp>
      <p:sp>
        <p:nvSpPr>
          <p:cNvPr id="4" name="文本框 3"/>
          <p:cNvSpPr txBox="1"/>
          <p:nvPr/>
        </p:nvSpPr>
        <p:spPr>
          <a:xfrm>
            <a:off x="737870" y="684530"/>
            <a:ext cx="3048000" cy="368300"/>
          </a:xfrm>
          <a:prstGeom prst="rect">
            <a:avLst/>
          </a:prstGeom>
          <a:noFill/>
        </p:spPr>
        <p:txBody>
          <a:bodyPr wrap="square" rtlCol="0">
            <a:spAutoFit/>
          </a:bodyPr>
          <a:p>
            <a:r>
              <a:rPr lang="zh-CN" altLang="en-US"/>
              <a:t>子图</a:t>
            </a:r>
            <a:endParaRPr lang="zh-CN" altLang="en-US"/>
          </a:p>
        </p:txBody>
      </p:sp>
      <p:sp>
        <p:nvSpPr>
          <p:cNvPr id="6145" name="标题 3073"/>
          <p:cNvSpPr>
            <a:spLocks noGrp="1"/>
          </p:cNvSpPr>
          <p:nvPr>
            <p:custDataLst>
              <p:tags r:id="rId1"/>
            </p:custDataLst>
          </p:nvPr>
        </p:nvSpPr>
        <p:spPr>
          <a:xfrm>
            <a:off x="2673350" y="65088"/>
            <a:ext cx="4710113" cy="947737"/>
          </a:xfrm>
          <a:prstGeom prst="rect">
            <a:avLst/>
          </a:prstGeom>
          <a:noFill/>
          <a:ln w="9525">
            <a:noFill/>
          </a:ln>
        </p:spPr>
        <p:txBody>
          <a:bodyPr vert="horz" lIns="91440" tIns="45720" rIns="91440" bIns="45720" anchor="ctr" anchorCtr="0"/>
          <a:lstStyle>
            <a:lvl1pPr algn="ctr" defTabSz="914400" rtl="0" eaLnBrk="1" latinLnBrk="0" hangingPunct="1">
              <a:spcBef>
                <a:spcPct val="0"/>
              </a:spcBef>
              <a:buNone/>
              <a:defRPr sz="4400" kern="1200">
                <a:solidFill>
                  <a:schemeClr val="tx1"/>
                </a:solidFill>
                <a:latin typeface="+mj-lt"/>
                <a:ea typeface="+mj-ea"/>
                <a:cs typeface="+mj-cs"/>
              </a:defRPr>
            </a:lvl1pPr>
          </a:lstStyle>
          <a:p>
            <a:pPr>
              <a:buClrTx/>
              <a:buSzTx/>
              <a:buFontTx/>
            </a:pPr>
            <a:r>
              <a:rPr lang="zh-CN" altLang="zh-CN" sz="3300" baseline="0">
                <a:latin typeface="Arial" panose="020B0604020202020204" pitchFamily="34" charset="0"/>
              </a:rPr>
              <a:t>图</a:t>
            </a:r>
            <a:endParaRPr lang="zh-CN" altLang="zh-CN" sz="3300" baseline="0">
              <a:latin typeface="Arial" panose="020B0604020202020204" pitchFamily="34" charset="0"/>
            </a:endParaRPr>
          </a:p>
        </p:txBody>
      </p:sp>
      <p:sp>
        <p:nvSpPr>
          <p:cNvPr id="8" name="文本框 7"/>
          <p:cNvSpPr txBox="1"/>
          <p:nvPr/>
        </p:nvSpPr>
        <p:spPr>
          <a:xfrm>
            <a:off x="1056005" y="4715510"/>
            <a:ext cx="3731895" cy="1753235"/>
          </a:xfrm>
          <a:prstGeom prst="rect">
            <a:avLst/>
          </a:prstGeom>
          <a:noFill/>
        </p:spPr>
        <p:txBody>
          <a:bodyPr wrap="square" rtlCol="0">
            <a:spAutoFit/>
          </a:bodyPr>
          <a:p>
            <a:r>
              <a:rPr lang="zh-CN" altLang="en-US"/>
              <a:t>设有两个图G = (V, E)和G</a:t>
            </a:r>
            <a:r>
              <a:rPr lang="en-US" altLang="zh-CN"/>
              <a:t>‘</a:t>
            </a:r>
            <a:r>
              <a:rPr lang="zh-CN" altLang="en-US"/>
              <a:t> = (V</a:t>
            </a:r>
            <a:r>
              <a:rPr lang="en-US" altLang="zh-CN"/>
              <a:t>’</a:t>
            </a:r>
            <a:r>
              <a:rPr lang="zh-CN" altLang="en-US"/>
              <a:t>, E</a:t>
            </a:r>
            <a:r>
              <a:rPr lang="en-US" altLang="zh-CN"/>
              <a:t>‘</a:t>
            </a:r>
            <a:r>
              <a:rPr lang="zh-CN" altLang="en-US"/>
              <a:t>)，若V</a:t>
            </a:r>
            <a:r>
              <a:rPr lang="en-US" altLang="zh-CN"/>
              <a:t>’</a:t>
            </a:r>
            <a:r>
              <a:rPr lang="zh-CN" altLang="en-US"/>
              <a:t>是V的子集，且E</a:t>
            </a:r>
            <a:r>
              <a:rPr lang="en-US" altLang="zh-CN"/>
              <a:t>‘</a:t>
            </a:r>
            <a:r>
              <a:rPr lang="zh-CN" altLang="en-US"/>
              <a:t>是E的子集，则称G</a:t>
            </a:r>
            <a:r>
              <a:rPr lang="en-US" altLang="zh-CN"/>
              <a:t>‘</a:t>
            </a:r>
            <a:r>
              <a:rPr lang="zh-CN" altLang="en-US"/>
              <a:t>是G的</a:t>
            </a:r>
            <a:r>
              <a:rPr lang="zh-CN" altLang="en-US">
                <a:solidFill>
                  <a:srgbClr val="FF0000"/>
                </a:solidFill>
              </a:rPr>
              <a:t>子图</a:t>
            </a:r>
            <a:r>
              <a:rPr lang="zh-CN" altLang="en-US"/>
              <a:t>。</a:t>
            </a:r>
            <a:endParaRPr lang="zh-CN" altLang="en-US"/>
          </a:p>
          <a:p>
            <a:endParaRPr lang="zh-CN" altLang="en-US"/>
          </a:p>
          <a:p>
            <a:r>
              <a:rPr lang="zh-CN" altLang="en-US"/>
              <a:t>若有满足V(G</a:t>
            </a:r>
            <a:r>
              <a:rPr lang="en-US" altLang="zh-CN"/>
              <a:t>’</a:t>
            </a:r>
            <a:r>
              <a:rPr lang="zh-CN" altLang="en-US"/>
              <a:t>) = V(G)的子图G</a:t>
            </a:r>
            <a:r>
              <a:rPr lang="en-US" altLang="zh-CN"/>
              <a:t>’</a:t>
            </a:r>
            <a:r>
              <a:rPr lang="zh-CN" altLang="en-US"/>
              <a:t>，则称其为G的</a:t>
            </a:r>
            <a:r>
              <a:rPr lang="zh-CN" altLang="en-US">
                <a:solidFill>
                  <a:srgbClr val="FF0000"/>
                </a:solidFill>
              </a:rPr>
              <a:t>生成子图</a:t>
            </a:r>
            <a:endParaRPr lang="zh-CN" altLang="en-US">
              <a:solidFill>
                <a:srgbClr val="FF0000"/>
              </a:solidFill>
            </a:endParaRPr>
          </a:p>
        </p:txBody>
      </p:sp>
      <p:pic>
        <p:nvPicPr>
          <p:cNvPr id="2" name="图片 1"/>
          <p:cNvPicPr>
            <a:picLocks noChangeAspect="1"/>
          </p:cNvPicPr>
          <p:nvPr>
            <p:custDataLst>
              <p:tags r:id="rId2"/>
            </p:custDataLst>
          </p:nvPr>
        </p:nvPicPr>
        <p:blipFill>
          <a:blip r:embed="rId3"/>
          <a:stretch>
            <a:fillRect/>
          </a:stretch>
        </p:blipFill>
        <p:spPr>
          <a:xfrm>
            <a:off x="535305" y="1231900"/>
            <a:ext cx="2566670" cy="3135630"/>
          </a:xfrm>
          <a:prstGeom prst="rect">
            <a:avLst/>
          </a:prstGeom>
        </p:spPr>
      </p:pic>
      <p:pic>
        <p:nvPicPr>
          <p:cNvPr id="3" name="图片 2"/>
          <p:cNvPicPr>
            <a:picLocks noChangeAspect="1"/>
          </p:cNvPicPr>
          <p:nvPr>
            <p:custDataLst>
              <p:tags r:id="rId4"/>
            </p:custDataLst>
          </p:nvPr>
        </p:nvPicPr>
        <p:blipFill>
          <a:blip r:embed="rId5"/>
          <a:stretch>
            <a:fillRect/>
          </a:stretch>
        </p:blipFill>
        <p:spPr>
          <a:xfrm>
            <a:off x="3785870" y="1619250"/>
            <a:ext cx="2572385" cy="1919605"/>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7383780" y="1231900"/>
            <a:ext cx="2610485" cy="2964815"/>
          </a:xfrm>
          <a:prstGeom prst="rect">
            <a:avLst/>
          </a:prstGeom>
        </p:spPr>
      </p:pic>
      <p:pic>
        <p:nvPicPr>
          <p:cNvPr id="11" name="图片 10"/>
          <p:cNvPicPr>
            <a:picLocks noChangeAspect="1"/>
          </p:cNvPicPr>
          <p:nvPr>
            <p:custDataLst>
              <p:tags r:id="rId8"/>
            </p:custDataLst>
          </p:nvPr>
        </p:nvPicPr>
        <p:blipFill>
          <a:blip r:embed="rId9"/>
          <a:stretch>
            <a:fillRect/>
          </a:stretch>
        </p:blipFill>
        <p:spPr>
          <a:xfrm>
            <a:off x="6772910" y="4639945"/>
            <a:ext cx="3472815" cy="1379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 name="KSO_WM_UNIT_PLACING_PICTURE_USER_VIEWPORT" val="{&quot;height&quot;:2940,&quot;width&quot;:6744}"/>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UNIT_TABLE_BEAUTIFY" val="smartTable{1064c473-7a94-486d-8af4-35b66b49debc}"/>
  <p:tag name="TABLE_ENDDRAG_ORIGIN_RECT" val="657*223"/>
  <p:tag name="TABLE_ENDDRAG_RECT" val="32*300*657*223"/>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 name="KSO_WM_UNIT_PLACING_PICTURE_USER_VIEWPORT" val="{&quot;height&quot;:9005.333858267717,&quot;width&quot;:14989.333858267717}"/>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COMMONDATA" val="eyJoZGlkIjoiYzAwM2M2Nzk0ZTljYzBkN2QxYWFiZTA5YTBiOTAyMmIifQ=="/>
  <p:tag name="commondata" val="eyJoZGlkIjoiY2UxMjFiYzQ3OGNlMDRkOWQzYzEyZDhjODdlMDEzZjEifQ=="/>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31284</Words>
  <Application>WPS 演示</Application>
  <PresentationFormat>宽屏</PresentationFormat>
  <Paragraphs>851</Paragraphs>
  <Slides>88</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88</vt:i4>
      </vt:variant>
    </vt:vector>
  </HeadingPairs>
  <TitlesOfParts>
    <vt:vector size="98" baseType="lpstr">
      <vt:lpstr>Arial</vt:lpstr>
      <vt:lpstr>宋体</vt:lpstr>
      <vt:lpstr>Wingdings</vt:lpstr>
      <vt:lpstr>微软雅黑</vt:lpstr>
      <vt:lpstr>等线</vt:lpstr>
      <vt:lpstr>Arial Unicode MS</vt:lpstr>
      <vt:lpstr>Arial Black</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 Bobby</dc:creator>
  <cp:lastModifiedBy>别睡了</cp:lastModifiedBy>
  <cp:revision>41</cp:revision>
  <dcterms:created xsi:type="dcterms:W3CDTF">2020-11-30T00:47:00Z</dcterms:created>
  <dcterms:modified xsi:type="dcterms:W3CDTF">2024-05-21T12:50:13Z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7266199BDA654CAF862C1042A2D32CDE_13</vt:lpwstr>
  </property>
</Properties>
</file>